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6"/>
  </p:notesMasterIdLst>
  <p:sldIdLst>
    <p:sldId id="257" r:id="rId6"/>
    <p:sldId id="260" r:id="rId7"/>
    <p:sldId id="296" r:id="rId8"/>
    <p:sldId id="295" r:id="rId9"/>
    <p:sldId id="294" r:id="rId10"/>
    <p:sldId id="261" r:id="rId11"/>
    <p:sldId id="297" r:id="rId12"/>
    <p:sldId id="256" r:id="rId13"/>
    <p:sldId id="316" r:id="rId14"/>
    <p:sldId id="317" r:id="rId15"/>
    <p:sldId id="328" r:id="rId16"/>
    <p:sldId id="319" r:id="rId17"/>
    <p:sldId id="320" r:id="rId18"/>
    <p:sldId id="321" r:id="rId19"/>
    <p:sldId id="299" r:id="rId20"/>
    <p:sldId id="301" r:id="rId21"/>
    <p:sldId id="302" r:id="rId22"/>
    <p:sldId id="322" r:id="rId23"/>
    <p:sldId id="323" r:id="rId24"/>
    <p:sldId id="324" r:id="rId25"/>
    <p:sldId id="325" r:id="rId26"/>
    <p:sldId id="326" r:id="rId27"/>
    <p:sldId id="327" r:id="rId28"/>
    <p:sldId id="307" r:id="rId29"/>
    <p:sldId id="329" r:id="rId30"/>
    <p:sldId id="310" r:id="rId31"/>
    <p:sldId id="332" r:id="rId32"/>
    <p:sldId id="315" r:id="rId33"/>
    <p:sldId id="314" r:id="rId34"/>
    <p:sldId id="28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C0004E"/>
    <a:srgbClr val="5DA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1A2431-6F6E-4917-8F0E-0BC1BE70FA19}" v="1" dt="2020-07-09T15:08:04.7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75849" autoAdjust="0"/>
  </p:normalViewPr>
  <p:slideViewPr>
    <p:cSldViewPr snapToGrid="0">
      <p:cViewPr varScale="1">
        <p:scale>
          <a:sx n="60" d="100"/>
          <a:sy n="60" d="100"/>
        </p:scale>
        <p:origin x="71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llie Taylor" userId="98a8169c-cefe-4ae2-b00c-a4a48ec7a1b8" providerId="ADAL" clId="{F31A2431-6F6E-4917-8F0E-0BC1BE70FA19}"/>
    <pc:docChg chg="custSel modSld">
      <pc:chgData name="Millie Taylor" userId="98a8169c-cefe-4ae2-b00c-a4a48ec7a1b8" providerId="ADAL" clId="{F31A2431-6F6E-4917-8F0E-0BC1BE70FA19}" dt="2020-07-09T15:08:19.050" v="7" actId="20577"/>
      <pc:docMkLst>
        <pc:docMk/>
      </pc:docMkLst>
      <pc:sldChg chg="modNotesTx">
        <pc:chgData name="Millie Taylor" userId="98a8169c-cefe-4ae2-b00c-a4a48ec7a1b8" providerId="ADAL" clId="{F31A2431-6F6E-4917-8F0E-0BC1BE70FA19}" dt="2020-07-09T15:08:19.050" v="7" actId="20577"/>
        <pc:sldMkLst>
          <pc:docMk/>
          <pc:sldMk cId="3505343274" sldId="257"/>
        </pc:sldMkLst>
      </pc:sldChg>
      <pc:sldChg chg="delSp mod">
        <pc:chgData name="Millie Taylor" userId="98a8169c-cefe-4ae2-b00c-a4a48ec7a1b8" providerId="ADAL" clId="{F31A2431-6F6E-4917-8F0E-0BC1BE70FA19}" dt="2020-07-09T15:08:12.668" v="4" actId="478"/>
        <pc:sldMkLst>
          <pc:docMk/>
          <pc:sldMk cId="2922425477" sldId="322"/>
        </pc:sldMkLst>
        <pc:spChg chg="del">
          <ac:chgData name="Millie Taylor" userId="98a8169c-cefe-4ae2-b00c-a4a48ec7a1b8" providerId="ADAL" clId="{F31A2431-6F6E-4917-8F0E-0BC1BE70FA19}" dt="2020-07-09T15:08:12.668" v="4" actId="478"/>
          <ac:spMkLst>
            <pc:docMk/>
            <pc:sldMk cId="2922425477" sldId="322"/>
            <ac:spMk id="10" creationId="{F9B00A16-9013-4D7D-9A63-80D02BC6AD59}"/>
          </ac:spMkLst>
        </pc:spChg>
      </pc:sldChg>
      <pc:sldChg chg="delSp mod">
        <pc:chgData name="Millie Taylor" userId="98a8169c-cefe-4ae2-b00c-a4a48ec7a1b8" providerId="ADAL" clId="{F31A2431-6F6E-4917-8F0E-0BC1BE70FA19}" dt="2020-07-09T15:08:08.855" v="3" actId="478"/>
        <pc:sldMkLst>
          <pc:docMk/>
          <pc:sldMk cId="3904546936" sldId="325"/>
        </pc:sldMkLst>
        <pc:spChg chg="del">
          <ac:chgData name="Millie Taylor" userId="98a8169c-cefe-4ae2-b00c-a4a48ec7a1b8" providerId="ADAL" clId="{F31A2431-6F6E-4917-8F0E-0BC1BE70FA19}" dt="2020-07-09T15:08:08.855" v="3" actId="478"/>
          <ac:spMkLst>
            <pc:docMk/>
            <pc:sldMk cId="3904546936" sldId="325"/>
            <ac:spMk id="10" creationId="{1B529CA0-2B43-4EB9-B9A2-AD3383C99D94}"/>
          </ac:spMkLst>
        </pc:spChg>
      </pc:sldChg>
      <pc:sldChg chg="delSp mod">
        <pc:chgData name="Millie Taylor" userId="98a8169c-cefe-4ae2-b00c-a4a48ec7a1b8" providerId="ADAL" clId="{F31A2431-6F6E-4917-8F0E-0BC1BE70FA19}" dt="2020-07-09T15:08:02.463" v="1" actId="21"/>
        <pc:sldMkLst>
          <pc:docMk/>
          <pc:sldMk cId="1142404479" sldId="327"/>
        </pc:sldMkLst>
        <pc:spChg chg="del">
          <ac:chgData name="Millie Taylor" userId="98a8169c-cefe-4ae2-b00c-a4a48ec7a1b8" providerId="ADAL" clId="{F31A2431-6F6E-4917-8F0E-0BC1BE70FA19}" dt="2020-07-09T15:08:02.463" v="1" actId="21"/>
          <ac:spMkLst>
            <pc:docMk/>
            <pc:sldMk cId="1142404479" sldId="327"/>
            <ac:spMk id="10" creationId="{D6D8E3DA-F429-4DFA-9C2A-5EC693F488FF}"/>
          </ac:spMkLst>
        </pc:spChg>
      </pc:sldChg>
      <pc:sldChg chg="addSp modSp">
        <pc:chgData name="Millie Taylor" userId="98a8169c-cefe-4ae2-b00c-a4a48ec7a1b8" providerId="ADAL" clId="{F31A2431-6F6E-4917-8F0E-0BC1BE70FA19}" dt="2020-07-09T15:08:04.708" v="2"/>
        <pc:sldMkLst>
          <pc:docMk/>
          <pc:sldMk cId="1371745430" sldId="329"/>
        </pc:sldMkLst>
        <pc:spChg chg="add mod">
          <ac:chgData name="Millie Taylor" userId="98a8169c-cefe-4ae2-b00c-a4a48ec7a1b8" providerId="ADAL" clId="{F31A2431-6F6E-4917-8F0E-0BC1BE70FA19}" dt="2020-07-09T15:08:04.708" v="2"/>
          <ac:spMkLst>
            <pc:docMk/>
            <pc:sldMk cId="1371745430" sldId="329"/>
            <ac:spMk id="17" creationId="{FE230F8D-E6DA-4A92-AA5E-0B92F8A74ED8}"/>
          </ac:spMkLst>
        </pc:spChg>
      </pc:sldChg>
    </pc:docChg>
  </pc:docChgLst>
  <pc:docChgLst>
    <pc:chgData name="Millie Taylor" userId="98a8169c-cefe-4ae2-b00c-a4a48ec7a1b8" providerId="ADAL" clId="{35038F23-A20B-40E9-A61C-2855C2BC4E17}"/>
    <pc:docChg chg="custSel modSld">
      <pc:chgData name="Millie Taylor" userId="98a8169c-cefe-4ae2-b00c-a4a48ec7a1b8" providerId="ADAL" clId="{35038F23-A20B-40E9-A61C-2855C2BC4E17}" dt="2020-03-18T16:55:21.658" v="8" actId="1076"/>
      <pc:docMkLst>
        <pc:docMk/>
      </pc:docMkLst>
      <pc:sldChg chg="addSp delSp modSp delAnim modAnim">
        <pc:chgData name="Millie Taylor" userId="98a8169c-cefe-4ae2-b00c-a4a48ec7a1b8" providerId="ADAL" clId="{35038F23-A20B-40E9-A61C-2855C2BC4E17}" dt="2020-03-18T10:54:45.505" v="5" actId="1076"/>
        <pc:sldMkLst>
          <pc:docMk/>
          <pc:sldMk cId="3774990770" sldId="294"/>
        </pc:sldMkLst>
        <pc:picChg chg="del">
          <ac:chgData name="Millie Taylor" userId="98a8169c-cefe-4ae2-b00c-a4a48ec7a1b8" providerId="ADAL" clId="{35038F23-A20B-40E9-A61C-2855C2BC4E17}" dt="2020-03-18T10:54:20.148" v="0" actId="478"/>
          <ac:picMkLst>
            <pc:docMk/>
            <pc:sldMk cId="3774990770" sldId="294"/>
            <ac:picMk id="3" creationId="{3AB52C75-7E11-4B4B-A0BD-4E0B1D8C9963}"/>
          </ac:picMkLst>
        </pc:picChg>
        <pc:picChg chg="add mod">
          <ac:chgData name="Millie Taylor" userId="98a8169c-cefe-4ae2-b00c-a4a48ec7a1b8" providerId="ADAL" clId="{35038F23-A20B-40E9-A61C-2855C2BC4E17}" dt="2020-03-18T10:54:45.505" v="5" actId="1076"/>
          <ac:picMkLst>
            <pc:docMk/>
            <pc:sldMk cId="3774990770" sldId="294"/>
            <ac:picMk id="4" creationId="{F8B13811-ED09-45F4-A906-3B20A59D15E4}"/>
          </ac:picMkLst>
        </pc:picChg>
      </pc:sldChg>
      <pc:sldChg chg="delSp modSp">
        <pc:chgData name="Millie Taylor" userId="98a8169c-cefe-4ae2-b00c-a4a48ec7a1b8" providerId="ADAL" clId="{35038F23-A20B-40E9-A61C-2855C2BC4E17}" dt="2020-03-18T16:55:21.658" v="8" actId="1076"/>
        <pc:sldMkLst>
          <pc:docMk/>
          <pc:sldMk cId="22804296" sldId="296"/>
        </pc:sldMkLst>
        <pc:spChg chg="del">
          <ac:chgData name="Millie Taylor" userId="98a8169c-cefe-4ae2-b00c-a4a48ec7a1b8" providerId="ADAL" clId="{35038F23-A20B-40E9-A61C-2855C2BC4E17}" dt="2020-03-18T16:55:14.614" v="6" actId="478"/>
          <ac:spMkLst>
            <pc:docMk/>
            <pc:sldMk cId="22804296" sldId="296"/>
            <ac:spMk id="2" creationId="{C77E9001-8874-458D-9A00-EFA8B7A1AFFC}"/>
          </ac:spMkLst>
        </pc:spChg>
        <pc:spChg chg="mod">
          <ac:chgData name="Millie Taylor" userId="98a8169c-cefe-4ae2-b00c-a4a48ec7a1b8" providerId="ADAL" clId="{35038F23-A20B-40E9-A61C-2855C2BC4E17}" dt="2020-03-18T16:55:18.322" v="7" actId="1076"/>
          <ac:spMkLst>
            <pc:docMk/>
            <pc:sldMk cId="22804296" sldId="296"/>
            <ac:spMk id="13" creationId="{33ADC1D9-F2E1-480A-8C97-5948A81B3847}"/>
          </ac:spMkLst>
        </pc:spChg>
        <pc:spChg chg="mod">
          <ac:chgData name="Millie Taylor" userId="98a8169c-cefe-4ae2-b00c-a4a48ec7a1b8" providerId="ADAL" clId="{35038F23-A20B-40E9-A61C-2855C2BC4E17}" dt="2020-03-18T16:55:21.658" v="8" actId="1076"/>
          <ac:spMkLst>
            <pc:docMk/>
            <pc:sldMk cId="22804296" sldId="296"/>
            <ac:spMk id="14" creationId="{44B90FC2-C7B7-489C-9059-A43411380547}"/>
          </ac:spMkLst>
        </pc:spChg>
        <pc:spChg chg="mod">
          <ac:chgData name="Millie Taylor" userId="98a8169c-cefe-4ae2-b00c-a4a48ec7a1b8" providerId="ADAL" clId="{35038F23-A20B-40E9-A61C-2855C2BC4E17}" dt="2020-03-18T16:55:21.658" v="8" actId="1076"/>
          <ac:spMkLst>
            <pc:docMk/>
            <pc:sldMk cId="22804296" sldId="296"/>
            <ac:spMk id="18" creationId="{6AFF2563-DA19-4B9E-ACC2-C861796E9711}"/>
          </ac:spMkLst>
        </pc:spChg>
        <pc:spChg chg="mod">
          <ac:chgData name="Millie Taylor" userId="98a8169c-cefe-4ae2-b00c-a4a48ec7a1b8" providerId="ADAL" clId="{35038F23-A20B-40E9-A61C-2855C2BC4E17}" dt="2020-03-18T16:55:21.658" v="8" actId="1076"/>
          <ac:spMkLst>
            <pc:docMk/>
            <pc:sldMk cId="22804296" sldId="296"/>
            <ac:spMk id="22" creationId="{31D13FAC-5741-49D6-99E9-E5F4C3105D9D}"/>
          </ac:spMkLst>
        </pc:spChg>
      </pc:sldChg>
    </pc:docChg>
  </pc:docChgLst>
  <pc:docChgLst>
    <pc:chgData name="Sarah Court" userId="24757db0-c5c1-4782-a183-103cebd9867c" providerId="ADAL" clId="{111204C0-BBC0-49CB-BCAE-884E30CFB56D}"/>
    <pc:docChg chg="custSel modSld">
      <pc:chgData name="Sarah Court" userId="24757db0-c5c1-4782-a183-103cebd9867c" providerId="ADAL" clId="{111204C0-BBC0-49CB-BCAE-884E30CFB56D}" dt="2020-03-18T14:56:29.846" v="182" actId="478"/>
      <pc:docMkLst>
        <pc:docMk/>
      </pc:docMkLst>
      <pc:sldChg chg="addSp delSp modSp mod modAnim">
        <pc:chgData name="Sarah Court" userId="24757db0-c5c1-4782-a183-103cebd9867c" providerId="ADAL" clId="{111204C0-BBC0-49CB-BCAE-884E30CFB56D}" dt="2020-03-18T14:56:29.846" v="182" actId="478"/>
        <pc:sldMkLst>
          <pc:docMk/>
          <pc:sldMk cId="22804296" sldId="296"/>
        </pc:sldMkLst>
        <pc:spChg chg="add">
          <ac:chgData name="Sarah Court" userId="24757db0-c5c1-4782-a183-103cebd9867c" providerId="ADAL" clId="{111204C0-BBC0-49CB-BCAE-884E30CFB56D}" dt="2020-03-18T14:55:59.783" v="174"/>
          <ac:spMkLst>
            <pc:docMk/>
            <pc:sldMk cId="22804296" sldId="296"/>
            <ac:spMk id="2" creationId="{C77E9001-8874-458D-9A00-EFA8B7A1AFFC}"/>
          </ac:spMkLst>
        </pc:spChg>
        <pc:spChg chg="mod">
          <ac:chgData name="Sarah Court" userId="24757db0-c5c1-4782-a183-103cebd9867c" providerId="ADAL" clId="{111204C0-BBC0-49CB-BCAE-884E30CFB56D}" dt="2020-03-18T14:56:16.133" v="176" actId="20577"/>
          <ac:spMkLst>
            <pc:docMk/>
            <pc:sldMk cId="22804296" sldId="296"/>
            <ac:spMk id="13" creationId="{33ADC1D9-F2E1-480A-8C97-5948A81B3847}"/>
          </ac:spMkLst>
        </pc:spChg>
        <pc:spChg chg="del">
          <ac:chgData name="Sarah Court" userId="24757db0-c5c1-4782-a183-103cebd9867c" providerId="ADAL" clId="{111204C0-BBC0-49CB-BCAE-884E30CFB56D}" dt="2020-03-18T14:56:24.034" v="177" actId="478"/>
          <ac:spMkLst>
            <pc:docMk/>
            <pc:sldMk cId="22804296" sldId="296"/>
            <ac:spMk id="15" creationId="{6D641811-8364-4CE7-95B2-D6A7F43FDA4A}"/>
          </ac:spMkLst>
        </pc:spChg>
        <pc:spChg chg="del">
          <ac:chgData name="Sarah Court" userId="24757db0-c5c1-4782-a183-103cebd9867c" providerId="ADAL" clId="{111204C0-BBC0-49CB-BCAE-884E30CFB56D}" dt="2020-03-18T14:56:28.770" v="181" actId="478"/>
          <ac:spMkLst>
            <pc:docMk/>
            <pc:sldMk cId="22804296" sldId="296"/>
            <ac:spMk id="16" creationId="{0953A221-91FC-4FE5-AE76-DBA5D40EF951}"/>
          </ac:spMkLst>
        </pc:spChg>
        <pc:spChg chg="del">
          <ac:chgData name="Sarah Court" userId="24757db0-c5c1-4782-a183-103cebd9867c" providerId="ADAL" clId="{111204C0-BBC0-49CB-BCAE-884E30CFB56D}" dt="2020-03-18T14:56:29.846" v="182" actId="478"/>
          <ac:spMkLst>
            <pc:docMk/>
            <pc:sldMk cId="22804296" sldId="296"/>
            <ac:spMk id="17" creationId="{0AA370CA-BDCF-44D1-AE78-D3701DCD97BE}"/>
          </ac:spMkLst>
        </pc:spChg>
        <pc:spChg chg="del">
          <ac:chgData name="Sarah Court" userId="24757db0-c5c1-4782-a183-103cebd9867c" providerId="ADAL" clId="{111204C0-BBC0-49CB-BCAE-884E30CFB56D}" dt="2020-03-18T14:56:25.294" v="178" actId="478"/>
          <ac:spMkLst>
            <pc:docMk/>
            <pc:sldMk cId="22804296" sldId="296"/>
            <ac:spMk id="19" creationId="{A0EE49E9-E26E-42E7-82B7-1D85D4EFDEC1}"/>
          </ac:spMkLst>
        </pc:spChg>
        <pc:spChg chg="del">
          <ac:chgData name="Sarah Court" userId="24757db0-c5c1-4782-a183-103cebd9867c" providerId="ADAL" clId="{111204C0-BBC0-49CB-BCAE-884E30CFB56D}" dt="2020-03-18T14:56:26.361" v="179" actId="478"/>
          <ac:spMkLst>
            <pc:docMk/>
            <pc:sldMk cId="22804296" sldId="296"/>
            <ac:spMk id="20" creationId="{2EA159FC-D24B-46BA-8CE9-49C9EF0CD828}"/>
          </ac:spMkLst>
        </pc:spChg>
        <pc:spChg chg="del">
          <ac:chgData name="Sarah Court" userId="24757db0-c5c1-4782-a183-103cebd9867c" providerId="ADAL" clId="{111204C0-BBC0-49CB-BCAE-884E30CFB56D}" dt="2020-03-18T14:56:27.689" v="180" actId="478"/>
          <ac:spMkLst>
            <pc:docMk/>
            <pc:sldMk cId="22804296" sldId="296"/>
            <ac:spMk id="21" creationId="{552BFE73-C894-4C63-B388-8556A9B7F22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1D551A-37F5-40BC-B850-D68275CC8007}"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GB"/>
        </a:p>
      </dgm:t>
    </dgm:pt>
    <dgm:pt modelId="{BA4007A9-83F7-4955-980A-77E208A50F32}">
      <dgm:prSet phldrT="[Text]" custT="1"/>
      <dgm:spPr/>
      <dgm:t>
        <a:bodyPr/>
        <a:lstStyle/>
        <a:p>
          <a:pPr algn="ctr"/>
          <a:r>
            <a:rPr lang="en-GB" sz="900" b="1" dirty="0" err="1"/>
            <a:t>Cyn</a:t>
          </a:r>
          <a:r>
            <a:rPr lang="en-GB" sz="900" b="1" dirty="0"/>
            <a:t> </a:t>
          </a:r>
          <a:r>
            <a:rPr lang="en-GB" sz="900" b="1" dirty="0" err="1"/>
            <a:t>Adleoli</a:t>
          </a:r>
          <a:endParaRPr lang="en-GB" sz="900" b="1" dirty="0"/>
        </a:p>
      </dgm:t>
    </dgm:pt>
    <dgm:pt modelId="{FB508EDD-ACF4-49EE-823D-7DF2E743F800}" type="parTrans" cxnId="{86F4D7C3-2C63-4262-8404-2558ACF3F591}">
      <dgm:prSet/>
      <dgm:spPr/>
      <dgm:t>
        <a:bodyPr/>
        <a:lstStyle/>
        <a:p>
          <a:pPr algn="ctr"/>
          <a:endParaRPr lang="en-GB"/>
        </a:p>
      </dgm:t>
    </dgm:pt>
    <dgm:pt modelId="{26915A3B-74BC-48E9-B8A5-DF0C10DA6D25}" type="sibTrans" cxnId="{86F4D7C3-2C63-4262-8404-2558ACF3F591}">
      <dgm:prSet/>
      <dgm:spPr/>
      <dgm:t>
        <a:bodyPr/>
        <a:lstStyle/>
        <a:p>
          <a:pPr algn="ctr"/>
          <a:endParaRPr lang="en-GB"/>
        </a:p>
      </dgm:t>
    </dgm:pt>
    <dgm:pt modelId="{24291224-CC63-4755-B2F4-7B6D19F1147E}">
      <dgm:prSet phldrT="[Text]" custT="1"/>
      <dgm:spPr/>
      <dgm:t>
        <a:bodyPr/>
        <a:lstStyle/>
        <a:p>
          <a:pPr algn="ctr"/>
          <a:r>
            <a:rPr lang="en-GB" sz="1200" b="1" dirty="0" err="1"/>
            <a:t>Ar</a:t>
          </a:r>
          <a:r>
            <a:rPr lang="en-GB" sz="1200" b="1" dirty="0"/>
            <a:t> </a:t>
          </a:r>
          <a:r>
            <a:rPr lang="en-GB" sz="1200" b="1" dirty="0" err="1"/>
            <a:t>ôl</a:t>
          </a:r>
          <a:r>
            <a:rPr lang="en-GB" sz="1200" b="1" dirty="0"/>
            <a:t> y </a:t>
          </a:r>
          <a:r>
            <a:rPr lang="en-GB" sz="1200" b="1" dirty="0" err="1"/>
            <a:t>Daith</a:t>
          </a:r>
          <a:endParaRPr lang="en-GB" sz="1200" b="1" dirty="0"/>
        </a:p>
      </dgm:t>
    </dgm:pt>
    <dgm:pt modelId="{4E64D8FD-B001-47D1-B67B-7D0EC45EED9C}" type="parTrans" cxnId="{CDFF10EC-01C3-4811-86FC-23277E727CD5}">
      <dgm:prSet/>
      <dgm:spPr/>
      <dgm:t>
        <a:bodyPr/>
        <a:lstStyle/>
        <a:p>
          <a:pPr algn="ctr"/>
          <a:endParaRPr lang="en-GB"/>
        </a:p>
      </dgm:t>
    </dgm:pt>
    <dgm:pt modelId="{B59B8083-779D-4E25-AD26-FB39DE2022C6}" type="sibTrans" cxnId="{CDFF10EC-01C3-4811-86FC-23277E727CD5}">
      <dgm:prSet/>
      <dgm:spPr/>
      <dgm:t>
        <a:bodyPr/>
        <a:lstStyle/>
        <a:p>
          <a:pPr algn="ctr"/>
          <a:endParaRPr lang="en-GB"/>
        </a:p>
      </dgm:t>
    </dgm:pt>
    <dgm:pt modelId="{B73C3FD9-C613-47DA-85DA-A6A8D1700B74}">
      <dgm:prSet phldrT="[Text]" custT="1"/>
      <dgm:spPr/>
      <dgm:t>
        <a:bodyPr/>
        <a:lstStyle/>
        <a:p>
          <a:pPr algn="ctr"/>
          <a:r>
            <a:rPr lang="en-GB" sz="900" b="1" dirty="0" err="1"/>
            <a:t>Adleoli</a:t>
          </a:r>
          <a:endParaRPr lang="en-GB" sz="900" b="1" dirty="0"/>
        </a:p>
      </dgm:t>
    </dgm:pt>
    <dgm:pt modelId="{04EFC35D-04C6-4078-BB3D-8617A60594F2}" type="parTrans" cxnId="{3F7C5A20-05B1-48AE-BACC-4EFCE5044963}">
      <dgm:prSet/>
      <dgm:spPr/>
      <dgm:t>
        <a:bodyPr/>
        <a:lstStyle/>
        <a:p>
          <a:pPr algn="ctr"/>
          <a:endParaRPr lang="en-GB"/>
        </a:p>
      </dgm:t>
    </dgm:pt>
    <dgm:pt modelId="{D7472DAE-2F53-4F9E-9114-D0B3DB045888}" type="sibTrans" cxnId="{3F7C5A20-05B1-48AE-BACC-4EFCE5044963}">
      <dgm:prSet/>
      <dgm:spPr/>
      <dgm:t>
        <a:bodyPr/>
        <a:lstStyle/>
        <a:p>
          <a:pPr algn="ctr"/>
          <a:endParaRPr lang="en-GB"/>
        </a:p>
      </dgm:t>
    </dgm:pt>
    <dgm:pt modelId="{2126BF24-B30A-436F-9DEC-908297BFF8E6}">
      <dgm:prSet phldrT="[Text]" custT="1"/>
      <dgm:spPr/>
      <dgm:t>
        <a:bodyPr/>
        <a:lstStyle/>
        <a:p>
          <a:pPr algn="ctr"/>
          <a:r>
            <a:rPr lang="en-GB" sz="1200" b="1" dirty="0" err="1"/>
            <a:t>Taith</a:t>
          </a:r>
          <a:endParaRPr lang="en-GB" sz="1200" b="1" dirty="0"/>
        </a:p>
      </dgm:t>
    </dgm:pt>
    <dgm:pt modelId="{35A0BA34-C393-4CEB-AAAC-5E0B366F2BE0}" type="parTrans" cxnId="{AC2069D1-483C-48AE-8BCF-42CADB84F439}">
      <dgm:prSet/>
      <dgm:spPr/>
      <dgm:t>
        <a:bodyPr/>
        <a:lstStyle/>
        <a:p>
          <a:pPr algn="ctr"/>
          <a:endParaRPr lang="en-GB"/>
        </a:p>
      </dgm:t>
    </dgm:pt>
    <dgm:pt modelId="{829988A6-B18F-4116-95F0-EF2B7A164759}" type="sibTrans" cxnId="{AC2069D1-483C-48AE-8BCF-42CADB84F439}">
      <dgm:prSet/>
      <dgm:spPr/>
      <dgm:t>
        <a:bodyPr/>
        <a:lstStyle/>
        <a:p>
          <a:pPr algn="ctr"/>
          <a:endParaRPr lang="en-GB"/>
        </a:p>
      </dgm:t>
    </dgm:pt>
    <dgm:pt modelId="{E0C4D507-3C6A-4C29-B361-5F3A94455607}">
      <dgm:prSet phldrT="[Text]" custT="1"/>
      <dgm:spPr/>
      <dgm:t>
        <a:bodyPr/>
        <a:lstStyle/>
        <a:p>
          <a:pPr algn="ctr"/>
          <a:r>
            <a:rPr lang="en-GB" sz="1200" b="1" dirty="0" err="1"/>
            <a:t>Gwyliau</a:t>
          </a:r>
          <a:r>
            <a:rPr lang="en-GB" sz="1200" b="1" dirty="0"/>
            <a:t> </a:t>
          </a:r>
          <a:r>
            <a:rPr lang="en-GB" sz="1200" b="1" dirty="0" err="1"/>
            <a:t>o’r</a:t>
          </a:r>
          <a:r>
            <a:rPr lang="en-GB" sz="1200" b="1" dirty="0"/>
            <a:t> </a:t>
          </a:r>
          <a:r>
            <a:rPr lang="en-GB" sz="1200" b="1" dirty="0" err="1"/>
            <a:t>Daith</a:t>
          </a:r>
          <a:endParaRPr lang="en-GB" sz="1200" b="1" dirty="0"/>
        </a:p>
      </dgm:t>
    </dgm:pt>
    <dgm:pt modelId="{8E2F36A8-F0EC-4C59-8893-8DCED03979D5}" type="parTrans" cxnId="{5C566A73-D317-4819-935C-69FE24708070}">
      <dgm:prSet/>
      <dgm:spPr/>
      <dgm:t>
        <a:bodyPr/>
        <a:lstStyle/>
        <a:p>
          <a:pPr algn="ctr"/>
          <a:endParaRPr lang="en-GB"/>
        </a:p>
      </dgm:t>
    </dgm:pt>
    <dgm:pt modelId="{25929B1A-4EB7-4AF8-9DB5-1B310BCC13A2}" type="sibTrans" cxnId="{5C566A73-D317-4819-935C-69FE24708070}">
      <dgm:prSet/>
      <dgm:spPr/>
      <dgm:t>
        <a:bodyPr/>
        <a:lstStyle/>
        <a:p>
          <a:pPr algn="ctr"/>
          <a:endParaRPr lang="en-GB"/>
        </a:p>
      </dgm:t>
    </dgm:pt>
    <dgm:pt modelId="{17FECD38-0B02-4F92-8C71-32BF1DC85256}">
      <dgm:prSet phldrT="[Text]" custT="1"/>
      <dgm:spPr/>
      <dgm:t>
        <a:bodyPr/>
        <a:lstStyle/>
        <a:p>
          <a:pPr algn="ctr"/>
          <a:r>
            <a:rPr lang="en-GB" sz="1200" b="1" dirty="0" err="1"/>
            <a:t>Diwedd</a:t>
          </a:r>
          <a:r>
            <a:rPr lang="en-GB" sz="1200" b="1" dirty="0"/>
            <a:t> y </a:t>
          </a:r>
          <a:r>
            <a:rPr lang="en-GB" sz="1200" b="1" dirty="0" err="1"/>
            <a:t>Daith</a:t>
          </a:r>
          <a:endParaRPr lang="en-GB" sz="1200" b="1" dirty="0"/>
        </a:p>
      </dgm:t>
    </dgm:pt>
    <dgm:pt modelId="{D5218DF6-8FC9-4DA9-92FF-E9429770C39B}" type="parTrans" cxnId="{9E861ECF-277C-44CC-99EF-122F253E594F}">
      <dgm:prSet/>
      <dgm:spPr/>
      <dgm:t>
        <a:bodyPr/>
        <a:lstStyle/>
        <a:p>
          <a:pPr algn="ctr"/>
          <a:endParaRPr lang="en-GB"/>
        </a:p>
      </dgm:t>
    </dgm:pt>
    <dgm:pt modelId="{6F20B967-A7C3-439B-AEBF-37C7C87E4155}" type="sibTrans" cxnId="{9E861ECF-277C-44CC-99EF-122F253E594F}">
      <dgm:prSet/>
      <dgm:spPr/>
      <dgm:t>
        <a:bodyPr/>
        <a:lstStyle/>
        <a:p>
          <a:pPr algn="ctr"/>
          <a:endParaRPr lang="en-GB"/>
        </a:p>
      </dgm:t>
    </dgm:pt>
    <dgm:pt modelId="{8A2779B2-CDF5-4020-BA27-ED2EE6C6EAFC}">
      <dgm:prSet phldrT="[Text]" custT="1"/>
      <dgm:spPr/>
      <dgm:t>
        <a:bodyPr/>
        <a:lstStyle/>
        <a:p>
          <a:pPr algn="ctr"/>
          <a:r>
            <a:rPr lang="en-GB" sz="1200" b="1" dirty="0" err="1"/>
            <a:t>Gwyliau</a:t>
          </a:r>
          <a:r>
            <a:rPr lang="en-GB" sz="1200" b="1" dirty="0"/>
            <a:t> </a:t>
          </a:r>
          <a:r>
            <a:rPr lang="en-GB" sz="1200" b="1" dirty="0" err="1"/>
            <a:t>ar</a:t>
          </a:r>
          <a:r>
            <a:rPr lang="en-GB" sz="1200" b="1" dirty="0"/>
            <a:t> </a:t>
          </a:r>
          <a:r>
            <a:rPr lang="en-GB" sz="1200" b="1" dirty="0" err="1"/>
            <a:t>ôl</a:t>
          </a:r>
          <a:r>
            <a:rPr lang="en-GB" sz="1200" b="1" dirty="0"/>
            <a:t> </a:t>
          </a:r>
          <a:r>
            <a:rPr lang="en-GB" sz="1200" b="1" dirty="0" err="1"/>
            <a:t>Taith</a:t>
          </a:r>
          <a:r>
            <a:rPr lang="en-GB" sz="1200" b="1" dirty="0"/>
            <a:t> </a:t>
          </a:r>
          <a:r>
            <a:rPr lang="en-GB" sz="1200" b="1" dirty="0" err="1"/>
            <a:t>Weithredol</a:t>
          </a:r>
          <a:endParaRPr lang="en-GB" sz="1200" b="1" dirty="0"/>
        </a:p>
      </dgm:t>
    </dgm:pt>
    <dgm:pt modelId="{4318C173-FBDA-4E8A-BCE6-01937368F61E}" type="sibTrans" cxnId="{40749C53-6C9E-4E23-A80C-583BCB74C664}">
      <dgm:prSet/>
      <dgm:spPr/>
      <dgm:t>
        <a:bodyPr/>
        <a:lstStyle/>
        <a:p>
          <a:pPr algn="ctr"/>
          <a:endParaRPr lang="en-GB"/>
        </a:p>
      </dgm:t>
    </dgm:pt>
    <dgm:pt modelId="{F5EAC185-BD23-49A7-A2CC-18E6DA9013B6}" type="parTrans" cxnId="{40749C53-6C9E-4E23-A80C-583BCB74C664}">
      <dgm:prSet/>
      <dgm:spPr/>
      <dgm:t>
        <a:bodyPr/>
        <a:lstStyle/>
        <a:p>
          <a:pPr algn="ctr"/>
          <a:endParaRPr lang="en-GB"/>
        </a:p>
      </dgm:t>
    </dgm:pt>
    <dgm:pt modelId="{6A476841-84BB-4A4A-8ACE-0A61B3FC7B38}" type="pres">
      <dgm:prSet presAssocID="{A91D551A-37F5-40BC-B850-D68275CC8007}" presName="cycle" presStyleCnt="0">
        <dgm:presLayoutVars>
          <dgm:dir/>
          <dgm:resizeHandles val="exact"/>
        </dgm:presLayoutVars>
      </dgm:prSet>
      <dgm:spPr/>
    </dgm:pt>
    <dgm:pt modelId="{34B95757-F0D6-4D91-B9FE-4782BFF9EA24}" type="pres">
      <dgm:prSet presAssocID="{BA4007A9-83F7-4955-980A-77E208A50F32}" presName="node" presStyleLbl="node1" presStyleIdx="0" presStyleCnt="7">
        <dgm:presLayoutVars>
          <dgm:bulletEnabled val="1"/>
        </dgm:presLayoutVars>
      </dgm:prSet>
      <dgm:spPr/>
    </dgm:pt>
    <dgm:pt modelId="{B49C2FDC-7C58-4DCC-963F-EADF6374D059}" type="pres">
      <dgm:prSet presAssocID="{26915A3B-74BC-48E9-B8A5-DF0C10DA6D25}" presName="sibTrans" presStyleLbl="sibTrans2D1" presStyleIdx="0" presStyleCnt="7"/>
      <dgm:spPr/>
    </dgm:pt>
    <dgm:pt modelId="{AF317144-0039-4759-A6C1-EEDE3D589700}" type="pres">
      <dgm:prSet presAssocID="{26915A3B-74BC-48E9-B8A5-DF0C10DA6D25}" presName="connectorText" presStyleLbl="sibTrans2D1" presStyleIdx="0" presStyleCnt="7"/>
      <dgm:spPr/>
    </dgm:pt>
    <dgm:pt modelId="{D4C9E716-2AB4-4455-B270-0E88D4923639}" type="pres">
      <dgm:prSet presAssocID="{B73C3FD9-C613-47DA-85DA-A6A8D1700B74}" presName="node" presStyleLbl="node1" presStyleIdx="1" presStyleCnt="7">
        <dgm:presLayoutVars>
          <dgm:bulletEnabled val="1"/>
        </dgm:presLayoutVars>
      </dgm:prSet>
      <dgm:spPr/>
    </dgm:pt>
    <dgm:pt modelId="{9DC3D2B3-C830-405C-ABAF-0710018164AC}" type="pres">
      <dgm:prSet presAssocID="{D7472DAE-2F53-4F9E-9114-D0B3DB045888}" presName="sibTrans" presStyleLbl="sibTrans2D1" presStyleIdx="1" presStyleCnt="7"/>
      <dgm:spPr/>
    </dgm:pt>
    <dgm:pt modelId="{6C666B3E-3E5C-4308-8F0A-EC9239D6D093}" type="pres">
      <dgm:prSet presAssocID="{D7472DAE-2F53-4F9E-9114-D0B3DB045888}" presName="connectorText" presStyleLbl="sibTrans2D1" presStyleIdx="1" presStyleCnt="7"/>
      <dgm:spPr/>
    </dgm:pt>
    <dgm:pt modelId="{CCA4DF15-7251-459A-87F5-0C917F49FCA2}" type="pres">
      <dgm:prSet presAssocID="{2126BF24-B30A-436F-9DEC-908297BFF8E6}" presName="node" presStyleLbl="node1" presStyleIdx="2" presStyleCnt="7">
        <dgm:presLayoutVars>
          <dgm:bulletEnabled val="1"/>
        </dgm:presLayoutVars>
      </dgm:prSet>
      <dgm:spPr/>
    </dgm:pt>
    <dgm:pt modelId="{E6550F3E-D00B-40F1-83BE-2CFABF22D880}" type="pres">
      <dgm:prSet presAssocID="{829988A6-B18F-4116-95F0-EF2B7A164759}" presName="sibTrans" presStyleLbl="sibTrans2D1" presStyleIdx="2" presStyleCnt="7"/>
      <dgm:spPr/>
    </dgm:pt>
    <dgm:pt modelId="{C065E955-8EA0-448A-B97C-182AD1516A06}" type="pres">
      <dgm:prSet presAssocID="{829988A6-B18F-4116-95F0-EF2B7A164759}" presName="connectorText" presStyleLbl="sibTrans2D1" presStyleIdx="2" presStyleCnt="7"/>
      <dgm:spPr/>
    </dgm:pt>
    <dgm:pt modelId="{9ED30FB0-4FC5-4556-AC92-A0C1304218EB}" type="pres">
      <dgm:prSet presAssocID="{E0C4D507-3C6A-4C29-B361-5F3A94455607}" presName="node" presStyleLbl="node1" presStyleIdx="3" presStyleCnt="7">
        <dgm:presLayoutVars>
          <dgm:bulletEnabled val="1"/>
        </dgm:presLayoutVars>
      </dgm:prSet>
      <dgm:spPr/>
    </dgm:pt>
    <dgm:pt modelId="{BA6F90A3-D48A-44C0-99B7-E12D427A5277}" type="pres">
      <dgm:prSet presAssocID="{25929B1A-4EB7-4AF8-9DB5-1B310BCC13A2}" presName="sibTrans" presStyleLbl="sibTrans2D1" presStyleIdx="3" presStyleCnt="7"/>
      <dgm:spPr/>
    </dgm:pt>
    <dgm:pt modelId="{D0A38D36-52A3-4313-9AE1-5751731E70C7}" type="pres">
      <dgm:prSet presAssocID="{25929B1A-4EB7-4AF8-9DB5-1B310BCC13A2}" presName="connectorText" presStyleLbl="sibTrans2D1" presStyleIdx="3" presStyleCnt="7"/>
      <dgm:spPr/>
    </dgm:pt>
    <dgm:pt modelId="{D901AA05-4F4F-4AFA-BC02-D304198888E1}" type="pres">
      <dgm:prSet presAssocID="{17FECD38-0B02-4F92-8C71-32BF1DC85256}" presName="node" presStyleLbl="node1" presStyleIdx="4" presStyleCnt="7">
        <dgm:presLayoutVars>
          <dgm:bulletEnabled val="1"/>
        </dgm:presLayoutVars>
      </dgm:prSet>
      <dgm:spPr/>
    </dgm:pt>
    <dgm:pt modelId="{35E76AEA-0760-4E66-A276-D09801B9EEC8}" type="pres">
      <dgm:prSet presAssocID="{6F20B967-A7C3-439B-AEBF-37C7C87E4155}" presName="sibTrans" presStyleLbl="sibTrans2D1" presStyleIdx="4" presStyleCnt="7"/>
      <dgm:spPr/>
    </dgm:pt>
    <dgm:pt modelId="{9EF0153C-07C0-49F4-9856-A47206F20D10}" type="pres">
      <dgm:prSet presAssocID="{6F20B967-A7C3-439B-AEBF-37C7C87E4155}" presName="connectorText" presStyleLbl="sibTrans2D1" presStyleIdx="4" presStyleCnt="7"/>
      <dgm:spPr/>
    </dgm:pt>
    <dgm:pt modelId="{A3FAF3C9-BE82-4605-90AE-811776B1320B}" type="pres">
      <dgm:prSet presAssocID="{24291224-CC63-4755-B2F4-7B6D19F1147E}" presName="node" presStyleLbl="node1" presStyleIdx="5" presStyleCnt="7">
        <dgm:presLayoutVars>
          <dgm:bulletEnabled val="1"/>
        </dgm:presLayoutVars>
      </dgm:prSet>
      <dgm:spPr/>
    </dgm:pt>
    <dgm:pt modelId="{5CBCA1D8-ED51-43C5-9EB7-CF8EE5D9F295}" type="pres">
      <dgm:prSet presAssocID="{B59B8083-779D-4E25-AD26-FB39DE2022C6}" presName="sibTrans" presStyleLbl="sibTrans2D1" presStyleIdx="5" presStyleCnt="7"/>
      <dgm:spPr/>
    </dgm:pt>
    <dgm:pt modelId="{825B1DA7-C261-44A7-82B5-334964933F93}" type="pres">
      <dgm:prSet presAssocID="{B59B8083-779D-4E25-AD26-FB39DE2022C6}" presName="connectorText" presStyleLbl="sibTrans2D1" presStyleIdx="5" presStyleCnt="7"/>
      <dgm:spPr/>
    </dgm:pt>
    <dgm:pt modelId="{05CE1F5D-3B43-4082-900E-79D3C3AD2516}" type="pres">
      <dgm:prSet presAssocID="{8A2779B2-CDF5-4020-BA27-ED2EE6C6EAFC}" presName="node" presStyleLbl="node1" presStyleIdx="6" presStyleCnt="7">
        <dgm:presLayoutVars>
          <dgm:bulletEnabled val="1"/>
        </dgm:presLayoutVars>
      </dgm:prSet>
      <dgm:spPr/>
    </dgm:pt>
    <dgm:pt modelId="{0D247B50-646B-4200-A8CA-6E149FE041AE}" type="pres">
      <dgm:prSet presAssocID="{4318C173-FBDA-4E8A-BCE6-01937368F61E}" presName="sibTrans" presStyleLbl="sibTrans2D1" presStyleIdx="6" presStyleCnt="7"/>
      <dgm:spPr/>
    </dgm:pt>
    <dgm:pt modelId="{2FC404DE-645A-4A3D-98EB-B5F706397985}" type="pres">
      <dgm:prSet presAssocID="{4318C173-FBDA-4E8A-BCE6-01937368F61E}" presName="connectorText" presStyleLbl="sibTrans2D1" presStyleIdx="6" presStyleCnt="7"/>
      <dgm:spPr/>
    </dgm:pt>
  </dgm:ptLst>
  <dgm:cxnLst>
    <dgm:cxn modelId="{64880603-BF35-47B1-98B8-E5CEDE90279C}" type="presOf" srcId="{BA4007A9-83F7-4955-980A-77E208A50F32}" destId="{34B95757-F0D6-4D91-B9FE-4782BFF9EA24}" srcOrd="0" destOrd="0" presId="urn:microsoft.com/office/officeart/2005/8/layout/cycle2"/>
    <dgm:cxn modelId="{CFC8F414-3305-464B-BC67-584A76F479A9}" type="presOf" srcId="{24291224-CC63-4755-B2F4-7B6D19F1147E}" destId="{A3FAF3C9-BE82-4605-90AE-811776B1320B}" srcOrd="0" destOrd="0" presId="urn:microsoft.com/office/officeart/2005/8/layout/cycle2"/>
    <dgm:cxn modelId="{B185DE18-AA72-4002-8F4B-33BF0777FC2A}" type="presOf" srcId="{25929B1A-4EB7-4AF8-9DB5-1B310BCC13A2}" destId="{D0A38D36-52A3-4313-9AE1-5751731E70C7}" srcOrd="1" destOrd="0" presId="urn:microsoft.com/office/officeart/2005/8/layout/cycle2"/>
    <dgm:cxn modelId="{9E59E81E-DDC5-4C07-AAFE-E81E4146B52E}" type="presOf" srcId="{4318C173-FBDA-4E8A-BCE6-01937368F61E}" destId="{2FC404DE-645A-4A3D-98EB-B5F706397985}" srcOrd="1" destOrd="0" presId="urn:microsoft.com/office/officeart/2005/8/layout/cycle2"/>
    <dgm:cxn modelId="{3F7C5A20-05B1-48AE-BACC-4EFCE5044963}" srcId="{A91D551A-37F5-40BC-B850-D68275CC8007}" destId="{B73C3FD9-C613-47DA-85DA-A6A8D1700B74}" srcOrd="1" destOrd="0" parTransId="{04EFC35D-04C6-4078-BB3D-8617A60594F2}" sibTransId="{D7472DAE-2F53-4F9E-9114-D0B3DB045888}"/>
    <dgm:cxn modelId="{8AADF629-8618-4429-8627-FAAF4F8CFB02}" type="presOf" srcId="{829988A6-B18F-4116-95F0-EF2B7A164759}" destId="{E6550F3E-D00B-40F1-83BE-2CFABF22D880}" srcOrd="0" destOrd="0" presId="urn:microsoft.com/office/officeart/2005/8/layout/cycle2"/>
    <dgm:cxn modelId="{B68AE836-A641-42FD-909B-50847119D574}" type="presOf" srcId="{17FECD38-0B02-4F92-8C71-32BF1DC85256}" destId="{D901AA05-4F4F-4AFA-BC02-D304198888E1}" srcOrd="0" destOrd="0" presId="urn:microsoft.com/office/officeart/2005/8/layout/cycle2"/>
    <dgm:cxn modelId="{E67EC039-9D1E-46EC-8937-EE857610D465}" type="presOf" srcId="{8A2779B2-CDF5-4020-BA27-ED2EE6C6EAFC}" destId="{05CE1F5D-3B43-4082-900E-79D3C3AD2516}" srcOrd="0" destOrd="0" presId="urn:microsoft.com/office/officeart/2005/8/layout/cycle2"/>
    <dgm:cxn modelId="{DFC3ED60-0F77-4162-9C14-A5A6C40BB930}" type="presOf" srcId="{A91D551A-37F5-40BC-B850-D68275CC8007}" destId="{6A476841-84BB-4A4A-8ACE-0A61B3FC7B38}" srcOrd="0" destOrd="0" presId="urn:microsoft.com/office/officeart/2005/8/layout/cycle2"/>
    <dgm:cxn modelId="{EBEC6661-998B-49B6-B286-0E65926DBFFC}" type="presOf" srcId="{E0C4D507-3C6A-4C29-B361-5F3A94455607}" destId="{9ED30FB0-4FC5-4556-AC92-A0C1304218EB}" srcOrd="0" destOrd="0" presId="urn:microsoft.com/office/officeart/2005/8/layout/cycle2"/>
    <dgm:cxn modelId="{AF5ECB70-B431-4C29-B631-F72297787D98}" type="presOf" srcId="{D7472DAE-2F53-4F9E-9114-D0B3DB045888}" destId="{6C666B3E-3E5C-4308-8F0A-EC9239D6D093}" srcOrd="1" destOrd="0" presId="urn:microsoft.com/office/officeart/2005/8/layout/cycle2"/>
    <dgm:cxn modelId="{FD1AEA50-D426-4BCB-93D8-BC5EF7468716}" type="presOf" srcId="{B59B8083-779D-4E25-AD26-FB39DE2022C6}" destId="{5CBCA1D8-ED51-43C5-9EB7-CF8EE5D9F295}" srcOrd="0" destOrd="0" presId="urn:microsoft.com/office/officeart/2005/8/layout/cycle2"/>
    <dgm:cxn modelId="{5C566A73-D317-4819-935C-69FE24708070}" srcId="{A91D551A-37F5-40BC-B850-D68275CC8007}" destId="{E0C4D507-3C6A-4C29-B361-5F3A94455607}" srcOrd="3" destOrd="0" parTransId="{8E2F36A8-F0EC-4C59-8893-8DCED03979D5}" sibTransId="{25929B1A-4EB7-4AF8-9DB5-1B310BCC13A2}"/>
    <dgm:cxn modelId="{40749C53-6C9E-4E23-A80C-583BCB74C664}" srcId="{A91D551A-37F5-40BC-B850-D68275CC8007}" destId="{8A2779B2-CDF5-4020-BA27-ED2EE6C6EAFC}" srcOrd="6" destOrd="0" parTransId="{F5EAC185-BD23-49A7-A2CC-18E6DA9013B6}" sibTransId="{4318C173-FBDA-4E8A-BCE6-01937368F61E}"/>
    <dgm:cxn modelId="{E1D51D92-FE75-4556-9250-527817CB2748}" type="presOf" srcId="{6F20B967-A7C3-439B-AEBF-37C7C87E4155}" destId="{9EF0153C-07C0-49F4-9856-A47206F20D10}" srcOrd="1" destOrd="0" presId="urn:microsoft.com/office/officeart/2005/8/layout/cycle2"/>
    <dgm:cxn modelId="{0472D692-AA01-440C-8E1F-75FE9EF3F542}" type="presOf" srcId="{B73C3FD9-C613-47DA-85DA-A6A8D1700B74}" destId="{D4C9E716-2AB4-4455-B270-0E88D4923639}" srcOrd="0" destOrd="0" presId="urn:microsoft.com/office/officeart/2005/8/layout/cycle2"/>
    <dgm:cxn modelId="{98879B94-4426-4902-AE54-0684623FFD7B}" type="presOf" srcId="{6F20B967-A7C3-439B-AEBF-37C7C87E4155}" destId="{35E76AEA-0760-4E66-A276-D09801B9EEC8}" srcOrd="0" destOrd="0" presId="urn:microsoft.com/office/officeart/2005/8/layout/cycle2"/>
    <dgm:cxn modelId="{95BEF0B4-5EC7-4800-9417-CDAB6DFE70DA}" type="presOf" srcId="{26915A3B-74BC-48E9-B8A5-DF0C10DA6D25}" destId="{AF317144-0039-4759-A6C1-EEDE3D589700}" srcOrd="1" destOrd="0" presId="urn:microsoft.com/office/officeart/2005/8/layout/cycle2"/>
    <dgm:cxn modelId="{C5106FC0-EB53-44E2-9D4E-B68790364253}" type="presOf" srcId="{B59B8083-779D-4E25-AD26-FB39DE2022C6}" destId="{825B1DA7-C261-44A7-82B5-334964933F93}" srcOrd="1" destOrd="0" presId="urn:microsoft.com/office/officeart/2005/8/layout/cycle2"/>
    <dgm:cxn modelId="{86F4D7C3-2C63-4262-8404-2558ACF3F591}" srcId="{A91D551A-37F5-40BC-B850-D68275CC8007}" destId="{BA4007A9-83F7-4955-980A-77E208A50F32}" srcOrd="0" destOrd="0" parTransId="{FB508EDD-ACF4-49EE-823D-7DF2E743F800}" sibTransId="{26915A3B-74BC-48E9-B8A5-DF0C10DA6D25}"/>
    <dgm:cxn modelId="{0B9B2ACC-AB3F-4A9D-BEEF-11A8A036A906}" type="presOf" srcId="{25929B1A-4EB7-4AF8-9DB5-1B310BCC13A2}" destId="{BA6F90A3-D48A-44C0-99B7-E12D427A5277}" srcOrd="0" destOrd="0" presId="urn:microsoft.com/office/officeart/2005/8/layout/cycle2"/>
    <dgm:cxn modelId="{8CD9A7CE-0027-4EC7-8EBA-612FA299770C}" type="presOf" srcId="{4318C173-FBDA-4E8A-BCE6-01937368F61E}" destId="{0D247B50-646B-4200-A8CA-6E149FE041AE}" srcOrd="0" destOrd="0" presId="urn:microsoft.com/office/officeart/2005/8/layout/cycle2"/>
    <dgm:cxn modelId="{9E861ECF-277C-44CC-99EF-122F253E594F}" srcId="{A91D551A-37F5-40BC-B850-D68275CC8007}" destId="{17FECD38-0B02-4F92-8C71-32BF1DC85256}" srcOrd="4" destOrd="0" parTransId="{D5218DF6-8FC9-4DA9-92FF-E9429770C39B}" sibTransId="{6F20B967-A7C3-439B-AEBF-37C7C87E4155}"/>
    <dgm:cxn modelId="{AC2069D1-483C-48AE-8BCF-42CADB84F439}" srcId="{A91D551A-37F5-40BC-B850-D68275CC8007}" destId="{2126BF24-B30A-436F-9DEC-908297BFF8E6}" srcOrd="2" destOrd="0" parTransId="{35A0BA34-C393-4CEB-AAAC-5E0B366F2BE0}" sibTransId="{829988A6-B18F-4116-95F0-EF2B7A164759}"/>
    <dgm:cxn modelId="{8463CDD1-9B86-4D58-B94C-4E85141FFA53}" type="presOf" srcId="{2126BF24-B30A-436F-9DEC-908297BFF8E6}" destId="{CCA4DF15-7251-459A-87F5-0C917F49FCA2}" srcOrd="0" destOrd="0" presId="urn:microsoft.com/office/officeart/2005/8/layout/cycle2"/>
    <dgm:cxn modelId="{5D3FC6DE-E276-40AF-A195-4A4EBA7AEE2C}" type="presOf" srcId="{26915A3B-74BC-48E9-B8A5-DF0C10DA6D25}" destId="{B49C2FDC-7C58-4DCC-963F-EADF6374D059}" srcOrd="0" destOrd="0" presId="urn:microsoft.com/office/officeart/2005/8/layout/cycle2"/>
    <dgm:cxn modelId="{CDFF10EC-01C3-4811-86FC-23277E727CD5}" srcId="{A91D551A-37F5-40BC-B850-D68275CC8007}" destId="{24291224-CC63-4755-B2F4-7B6D19F1147E}" srcOrd="5" destOrd="0" parTransId="{4E64D8FD-B001-47D1-B67B-7D0EC45EED9C}" sibTransId="{B59B8083-779D-4E25-AD26-FB39DE2022C6}"/>
    <dgm:cxn modelId="{AE8D69FE-5AC9-4A9F-9272-5EC9F5632690}" type="presOf" srcId="{D7472DAE-2F53-4F9E-9114-D0B3DB045888}" destId="{9DC3D2B3-C830-405C-ABAF-0710018164AC}" srcOrd="0" destOrd="0" presId="urn:microsoft.com/office/officeart/2005/8/layout/cycle2"/>
    <dgm:cxn modelId="{0F81BCFE-9448-4DD7-9595-5B91C6D3A21A}" type="presOf" srcId="{829988A6-B18F-4116-95F0-EF2B7A164759}" destId="{C065E955-8EA0-448A-B97C-182AD1516A06}" srcOrd="1" destOrd="0" presId="urn:microsoft.com/office/officeart/2005/8/layout/cycle2"/>
    <dgm:cxn modelId="{B7979A19-1BF5-4570-89F3-87333F25435F}" type="presParOf" srcId="{6A476841-84BB-4A4A-8ACE-0A61B3FC7B38}" destId="{34B95757-F0D6-4D91-B9FE-4782BFF9EA24}" srcOrd="0" destOrd="0" presId="urn:microsoft.com/office/officeart/2005/8/layout/cycle2"/>
    <dgm:cxn modelId="{30A9F6B5-F3C2-409B-B78B-5CFB98B70F2F}" type="presParOf" srcId="{6A476841-84BB-4A4A-8ACE-0A61B3FC7B38}" destId="{B49C2FDC-7C58-4DCC-963F-EADF6374D059}" srcOrd="1" destOrd="0" presId="urn:microsoft.com/office/officeart/2005/8/layout/cycle2"/>
    <dgm:cxn modelId="{6E8841F1-7931-4D01-81CD-DD53F9EA1DEE}" type="presParOf" srcId="{B49C2FDC-7C58-4DCC-963F-EADF6374D059}" destId="{AF317144-0039-4759-A6C1-EEDE3D589700}" srcOrd="0" destOrd="0" presId="urn:microsoft.com/office/officeart/2005/8/layout/cycle2"/>
    <dgm:cxn modelId="{ACF1CB34-DD66-4DAA-96DE-65BEF91834DE}" type="presParOf" srcId="{6A476841-84BB-4A4A-8ACE-0A61B3FC7B38}" destId="{D4C9E716-2AB4-4455-B270-0E88D4923639}" srcOrd="2" destOrd="0" presId="urn:microsoft.com/office/officeart/2005/8/layout/cycle2"/>
    <dgm:cxn modelId="{70C20652-0896-4613-A48C-EE70E76332FC}" type="presParOf" srcId="{6A476841-84BB-4A4A-8ACE-0A61B3FC7B38}" destId="{9DC3D2B3-C830-405C-ABAF-0710018164AC}" srcOrd="3" destOrd="0" presId="urn:microsoft.com/office/officeart/2005/8/layout/cycle2"/>
    <dgm:cxn modelId="{01A9D02D-7682-4EAD-B252-0A5B36A8B910}" type="presParOf" srcId="{9DC3D2B3-C830-405C-ABAF-0710018164AC}" destId="{6C666B3E-3E5C-4308-8F0A-EC9239D6D093}" srcOrd="0" destOrd="0" presId="urn:microsoft.com/office/officeart/2005/8/layout/cycle2"/>
    <dgm:cxn modelId="{DC5660C9-A050-4128-A073-54282F1723AC}" type="presParOf" srcId="{6A476841-84BB-4A4A-8ACE-0A61B3FC7B38}" destId="{CCA4DF15-7251-459A-87F5-0C917F49FCA2}" srcOrd="4" destOrd="0" presId="urn:microsoft.com/office/officeart/2005/8/layout/cycle2"/>
    <dgm:cxn modelId="{846FD542-025E-469E-B932-4BF88F3F4F13}" type="presParOf" srcId="{6A476841-84BB-4A4A-8ACE-0A61B3FC7B38}" destId="{E6550F3E-D00B-40F1-83BE-2CFABF22D880}" srcOrd="5" destOrd="0" presId="urn:microsoft.com/office/officeart/2005/8/layout/cycle2"/>
    <dgm:cxn modelId="{8E14EDD6-35E3-4522-94F4-1A1A53099EF9}" type="presParOf" srcId="{E6550F3E-D00B-40F1-83BE-2CFABF22D880}" destId="{C065E955-8EA0-448A-B97C-182AD1516A06}" srcOrd="0" destOrd="0" presId="urn:microsoft.com/office/officeart/2005/8/layout/cycle2"/>
    <dgm:cxn modelId="{4168F8E3-77FF-420C-BED9-2B293C97734A}" type="presParOf" srcId="{6A476841-84BB-4A4A-8ACE-0A61B3FC7B38}" destId="{9ED30FB0-4FC5-4556-AC92-A0C1304218EB}" srcOrd="6" destOrd="0" presId="urn:microsoft.com/office/officeart/2005/8/layout/cycle2"/>
    <dgm:cxn modelId="{5E25FFA1-1125-4217-8B66-F6C388E012DF}" type="presParOf" srcId="{6A476841-84BB-4A4A-8ACE-0A61B3FC7B38}" destId="{BA6F90A3-D48A-44C0-99B7-E12D427A5277}" srcOrd="7" destOrd="0" presId="urn:microsoft.com/office/officeart/2005/8/layout/cycle2"/>
    <dgm:cxn modelId="{C3014CFC-4A8D-4F48-866B-9911C5B11C82}" type="presParOf" srcId="{BA6F90A3-D48A-44C0-99B7-E12D427A5277}" destId="{D0A38D36-52A3-4313-9AE1-5751731E70C7}" srcOrd="0" destOrd="0" presId="urn:microsoft.com/office/officeart/2005/8/layout/cycle2"/>
    <dgm:cxn modelId="{94C7F790-C73D-43A5-9FDF-D54B4AD58614}" type="presParOf" srcId="{6A476841-84BB-4A4A-8ACE-0A61B3FC7B38}" destId="{D901AA05-4F4F-4AFA-BC02-D304198888E1}" srcOrd="8" destOrd="0" presId="urn:microsoft.com/office/officeart/2005/8/layout/cycle2"/>
    <dgm:cxn modelId="{E65F9B80-6949-4940-A31D-64CB63F2AEF1}" type="presParOf" srcId="{6A476841-84BB-4A4A-8ACE-0A61B3FC7B38}" destId="{35E76AEA-0760-4E66-A276-D09801B9EEC8}" srcOrd="9" destOrd="0" presId="urn:microsoft.com/office/officeart/2005/8/layout/cycle2"/>
    <dgm:cxn modelId="{3D538702-03AC-4AC2-92FF-59CEDFBE4C75}" type="presParOf" srcId="{35E76AEA-0760-4E66-A276-D09801B9EEC8}" destId="{9EF0153C-07C0-49F4-9856-A47206F20D10}" srcOrd="0" destOrd="0" presId="urn:microsoft.com/office/officeart/2005/8/layout/cycle2"/>
    <dgm:cxn modelId="{269A0074-25FF-4347-8C5A-64ED362243C3}" type="presParOf" srcId="{6A476841-84BB-4A4A-8ACE-0A61B3FC7B38}" destId="{A3FAF3C9-BE82-4605-90AE-811776B1320B}" srcOrd="10" destOrd="0" presId="urn:microsoft.com/office/officeart/2005/8/layout/cycle2"/>
    <dgm:cxn modelId="{1D7D9BD7-7F4C-4AEF-B08C-054A142BBB59}" type="presParOf" srcId="{6A476841-84BB-4A4A-8ACE-0A61B3FC7B38}" destId="{5CBCA1D8-ED51-43C5-9EB7-CF8EE5D9F295}" srcOrd="11" destOrd="0" presId="urn:microsoft.com/office/officeart/2005/8/layout/cycle2"/>
    <dgm:cxn modelId="{7DAB5C05-D6B5-40B5-A99B-44BC1626BFAA}" type="presParOf" srcId="{5CBCA1D8-ED51-43C5-9EB7-CF8EE5D9F295}" destId="{825B1DA7-C261-44A7-82B5-334964933F93}" srcOrd="0" destOrd="0" presId="urn:microsoft.com/office/officeart/2005/8/layout/cycle2"/>
    <dgm:cxn modelId="{1CF1C867-5635-4889-85F4-7751430DCFAA}" type="presParOf" srcId="{6A476841-84BB-4A4A-8ACE-0A61B3FC7B38}" destId="{05CE1F5D-3B43-4082-900E-79D3C3AD2516}" srcOrd="12" destOrd="0" presId="urn:microsoft.com/office/officeart/2005/8/layout/cycle2"/>
    <dgm:cxn modelId="{62AACCD1-ACC5-4FB3-A981-843B10E0DE82}" type="presParOf" srcId="{6A476841-84BB-4A4A-8ACE-0A61B3FC7B38}" destId="{0D247B50-646B-4200-A8CA-6E149FE041AE}" srcOrd="13" destOrd="0" presId="urn:microsoft.com/office/officeart/2005/8/layout/cycle2"/>
    <dgm:cxn modelId="{29E0B0DC-8846-4929-A8B0-9DBD16F29B47}" type="presParOf" srcId="{0D247B50-646B-4200-A8CA-6E149FE041AE}" destId="{2FC404DE-645A-4A3D-98EB-B5F706397985}"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306952-7437-4D25-B6A6-FFEF0BB5A20A}"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GB"/>
        </a:p>
      </dgm:t>
    </dgm:pt>
    <dgm:pt modelId="{2B0C8D2C-CC0B-43B9-8AF9-3A607E313E37}">
      <dgm:prSet phldrT="[Text]" custT="1"/>
      <dgm:spPr/>
      <dgm:t>
        <a:bodyPr/>
        <a:lstStyle/>
        <a:p>
          <a:pPr algn="ctr"/>
          <a:r>
            <a:rPr lang="en-GB" sz="1200" b="1" dirty="0" err="1"/>
            <a:t>Symud</a:t>
          </a:r>
          <a:endParaRPr lang="en-GB" sz="1200" b="1" dirty="0"/>
        </a:p>
      </dgm:t>
    </dgm:pt>
    <dgm:pt modelId="{69FC8505-A774-4048-AEEA-81998959F6E0}" type="parTrans" cxnId="{FDBF3C91-F81D-49A2-A738-5C008FEB4FF5}">
      <dgm:prSet/>
      <dgm:spPr/>
      <dgm:t>
        <a:bodyPr/>
        <a:lstStyle/>
        <a:p>
          <a:pPr algn="ctr"/>
          <a:endParaRPr lang="en-GB"/>
        </a:p>
      </dgm:t>
    </dgm:pt>
    <dgm:pt modelId="{A37763FE-2207-40EE-B90B-99A3C9C4C552}" type="sibTrans" cxnId="{FDBF3C91-F81D-49A2-A738-5C008FEB4FF5}">
      <dgm:prSet/>
      <dgm:spPr/>
      <dgm:t>
        <a:bodyPr/>
        <a:lstStyle/>
        <a:p>
          <a:pPr algn="ctr"/>
          <a:endParaRPr lang="en-GB"/>
        </a:p>
      </dgm:t>
    </dgm:pt>
    <dgm:pt modelId="{4ECECBDB-2F5D-4B3F-A6DA-53934BF6C787}">
      <dgm:prSet phldrT="[Text]" custT="1"/>
      <dgm:spPr/>
      <dgm:t>
        <a:bodyPr/>
        <a:lstStyle/>
        <a:p>
          <a:pPr algn="ctr"/>
          <a:r>
            <a:rPr lang="en-GB" sz="1200" b="1" dirty="0" err="1"/>
            <a:t>Cyfnod</a:t>
          </a:r>
          <a:r>
            <a:rPr lang="en-GB" sz="1200" b="1" dirty="0"/>
            <a:t> </a:t>
          </a:r>
          <a:r>
            <a:rPr lang="en-GB" sz="1200" b="1" dirty="0" err="1"/>
            <a:t>Cynefino</a:t>
          </a:r>
          <a:endParaRPr lang="en-GB" sz="1200" b="1" dirty="0"/>
        </a:p>
      </dgm:t>
    </dgm:pt>
    <dgm:pt modelId="{D18A470F-D6AE-4C88-B285-37CFFFCAFD3A}" type="parTrans" cxnId="{D2CC574C-7C00-46E0-AC3C-EC74B5F9BFC8}">
      <dgm:prSet/>
      <dgm:spPr/>
      <dgm:t>
        <a:bodyPr/>
        <a:lstStyle/>
        <a:p>
          <a:pPr algn="ctr"/>
          <a:endParaRPr lang="en-GB"/>
        </a:p>
      </dgm:t>
    </dgm:pt>
    <dgm:pt modelId="{42083A62-44DB-463F-A27D-2B0A85A1B765}" type="sibTrans" cxnId="{D2CC574C-7C00-46E0-AC3C-EC74B5F9BFC8}">
      <dgm:prSet/>
      <dgm:spPr/>
      <dgm:t>
        <a:bodyPr/>
        <a:lstStyle/>
        <a:p>
          <a:pPr algn="ctr"/>
          <a:endParaRPr lang="en-GB"/>
        </a:p>
      </dgm:t>
    </dgm:pt>
    <dgm:pt modelId="{E2DB5D85-26B7-479E-8624-87192ECB6575}">
      <dgm:prSet phldrT="[Text]" custT="1"/>
      <dgm:spPr/>
      <dgm:t>
        <a:bodyPr/>
        <a:lstStyle/>
        <a:p>
          <a:pPr algn="ctr"/>
          <a:r>
            <a:rPr lang="en-GB" sz="1050" b="1" dirty="0" err="1"/>
            <a:t>Cyfnod</a:t>
          </a:r>
          <a:r>
            <a:rPr lang="en-GB" sz="1050" b="1" dirty="0"/>
            <a:t> </a:t>
          </a:r>
          <a:r>
            <a:rPr lang="en-GB" sz="1050" b="1" dirty="0" err="1"/>
            <a:t>Datgysylltu</a:t>
          </a:r>
          <a:endParaRPr lang="en-GB" sz="1050" b="1" dirty="0"/>
        </a:p>
      </dgm:t>
    </dgm:pt>
    <dgm:pt modelId="{6DE59792-08DF-472B-AA08-DD52572596DF}" type="parTrans" cxnId="{D15D8962-8D30-4C7D-8A41-4B6FACDAE117}">
      <dgm:prSet/>
      <dgm:spPr/>
      <dgm:t>
        <a:bodyPr/>
        <a:lstStyle/>
        <a:p>
          <a:pPr algn="ctr"/>
          <a:endParaRPr lang="en-GB"/>
        </a:p>
      </dgm:t>
    </dgm:pt>
    <dgm:pt modelId="{4699F3C2-7FCF-4AFD-9C09-0B2F97C1D9D0}" type="sibTrans" cxnId="{D15D8962-8D30-4C7D-8A41-4B6FACDAE117}">
      <dgm:prSet/>
      <dgm:spPr/>
      <dgm:t>
        <a:bodyPr/>
        <a:lstStyle/>
        <a:p>
          <a:pPr algn="ctr"/>
          <a:endParaRPr lang="en-GB"/>
        </a:p>
      </dgm:t>
    </dgm:pt>
    <dgm:pt modelId="{BF04E4BC-98FE-4249-8329-AC4FD078994B}">
      <dgm:prSet phldrT="[Text]" custT="1"/>
      <dgm:spPr/>
      <dgm:t>
        <a:bodyPr/>
        <a:lstStyle/>
        <a:p>
          <a:pPr algn="ctr"/>
          <a:r>
            <a:rPr lang="en-GB" sz="1100" b="1" dirty="0" err="1"/>
            <a:t>Ailgysylltu</a:t>
          </a:r>
          <a:endParaRPr lang="en-GB" sz="1100" b="1" dirty="0"/>
        </a:p>
      </dgm:t>
    </dgm:pt>
    <dgm:pt modelId="{B410F5E5-CD71-4F55-BC11-03E40A02E4E0}" type="sibTrans" cxnId="{F1D12547-2EDF-424F-A0EB-3D898009502B}">
      <dgm:prSet/>
      <dgm:spPr/>
      <dgm:t>
        <a:bodyPr/>
        <a:lstStyle/>
        <a:p>
          <a:pPr algn="ctr"/>
          <a:endParaRPr lang="en-GB"/>
        </a:p>
      </dgm:t>
    </dgm:pt>
    <dgm:pt modelId="{05C43EF7-2BD5-422C-B614-77356076DBAF}" type="parTrans" cxnId="{F1D12547-2EDF-424F-A0EB-3D898009502B}">
      <dgm:prSet/>
      <dgm:spPr/>
      <dgm:t>
        <a:bodyPr/>
        <a:lstStyle/>
        <a:p>
          <a:pPr algn="ctr"/>
          <a:endParaRPr lang="en-GB"/>
        </a:p>
      </dgm:t>
    </dgm:pt>
    <dgm:pt modelId="{86AA8778-B2D5-4519-8E05-573F993DD0E6}" type="pres">
      <dgm:prSet presAssocID="{C4306952-7437-4D25-B6A6-FFEF0BB5A20A}" presName="cycle" presStyleCnt="0">
        <dgm:presLayoutVars>
          <dgm:dir/>
          <dgm:resizeHandles val="exact"/>
        </dgm:presLayoutVars>
      </dgm:prSet>
      <dgm:spPr/>
    </dgm:pt>
    <dgm:pt modelId="{FB10D269-5CD5-41B2-9B41-A8D857CD0CF2}" type="pres">
      <dgm:prSet presAssocID="{2B0C8D2C-CC0B-43B9-8AF9-3A607E313E37}" presName="node" presStyleLbl="node1" presStyleIdx="0" presStyleCnt="4">
        <dgm:presLayoutVars>
          <dgm:bulletEnabled val="1"/>
        </dgm:presLayoutVars>
      </dgm:prSet>
      <dgm:spPr/>
    </dgm:pt>
    <dgm:pt modelId="{0B55AEA8-FCDD-414C-86AC-BABB9EF5845C}" type="pres">
      <dgm:prSet presAssocID="{A37763FE-2207-40EE-B90B-99A3C9C4C552}" presName="sibTrans" presStyleLbl="sibTrans2D1" presStyleIdx="0" presStyleCnt="4"/>
      <dgm:spPr/>
    </dgm:pt>
    <dgm:pt modelId="{DAA90007-9FE9-439D-A7A5-15AA9140579B}" type="pres">
      <dgm:prSet presAssocID="{A37763FE-2207-40EE-B90B-99A3C9C4C552}" presName="connectorText" presStyleLbl="sibTrans2D1" presStyleIdx="0" presStyleCnt="4"/>
      <dgm:spPr/>
    </dgm:pt>
    <dgm:pt modelId="{532C3326-E5E5-45CC-A59B-2593F5D4553F}" type="pres">
      <dgm:prSet presAssocID="{BF04E4BC-98FE-4249-8329-AC4FD078994B}" presName="node" presStyleLbl="node1" presStyleIdx="1" presStyleCnt="4">
        <dgm:presLayoutVars>
          <dgm:bulletEnabled val="1"/>
        </dgm:presLayoutVars>
      </dgm:prSet>
      <dgm:spPr/>
    </dgm:pt>
    <dgm:pt modelId="{A109CEA3-DB89-47A2-9D56-E22B64500B28}" type="pres">
      <dgm:prSet presAssocID="{B410F5E5-CD71-4F55-BC11-03E40A02E4E0}" presName="sibTrans" presStyleLbl="sibTrans2D1" presStyleIdx="1" presStyleCnt="4"/>
      <dgm:spPr/>
    </dgm:pt>
    <dgm:pt modelId="{B26CBD4F-2719-4540-B2CE-FE5C7F82D06F}" type="pres">
      <dgm:prSet presAssocID="{B410F5E5-CD71-4F55-BC11-03E40A02E4E0}" presName="connectorText" presStyleLbl="sibTrans2D1" presStyleIdx="1" presStyleCnt="4"/>
      <dgm:spPr/>
    </dgm:pt>
    <dgm:pt modelId="{7030A240-1CB0-43B4-819D-71EDAA34527A}" type="pres">
      <dgm:prSet presAssocID="{4ECECBDB-2F5D-4B3F-A6DA-53934BF6C787}" presName="node" presStyleLbl="node1" presStyleIdx="2" presStyleCnt="4">
        <dgm:presLayoutVars>
          <dgm:bulletEnabled val="1"/>
        </dgm:presLayoutVars>
      </dgm:prSet>
      <dgm:spPr/>
    </dgm:pt>
    <dgm:pt modelId="{1DFA4358-E2BD-4138-9FFA-6D5E613735A7}" type="pres">
      <dgm:prSet presAssocID="{42083A62-44DB-463F-A27D-2B0A85A1B765}" presName="sibTrans" presStyleLbl="sibTrans2D1" presStyleIdx="2" presStyleCnt="4"/>
      <dgm:spPr/>
    </dgm:pt>
    <dgm:pt modelId="{6C3142DF-AC6F-4441-B5ED-A91F726F00C7}" type="pres">
      <dgm:prSet presAssocID="{42083A62-44DB-463F-A27D-2B0A85A1B765}" presName="connectorText" presStyleLbl="sibTrans2D1" presStyleIdx="2" presStyleCnt="4"/>
      <dgm:spPr/>
    </dgm:pt>
    <dgm:pt modelId="{A21A1E35-6DB4-49BB-888E-F93E53BEC9A5}" type="pres">
      <dgm:prSet presAssocID="{E2DB5D85-26B7-479E-8624-87192ECB6575}" presName="node" presStyleLbl="node1" presStyleIdx="3" presStyleCnt="4">
        <dgm:presLayoutVars>
          <dgm:bulletEnabled val="1"/>
        </dgm:presLayoutVars>
      </dgm:prSet>
      <dgm:spPr/>
    </dgm:pt>
    <dgm:pt modelId="{3753E3EF-E61A-4701-AD20-F21C1D7945FE}" type="pres">
      <dgm:prSet presAssocID="{4699F3C2-7FCF-4AFD-9C09-0B2F97C1D9D0}" presName="sibTrans" presStyleLbl="sibTrans2D1" presStyleIdx="3" presStyleCnt="4"/>
      <dgm:spPr/>
    </dgm:pt>
    <dgm:pt modelId="{0978C8CE-974F-4358-B871-ECB05C36D099}" type="pres">
      <dgm:prSet presAssocID="{4699F3C2-7FCF-4AFD-9C09-0B2F97C1D9D0}" presName="connectorText" presStyleLbl="sibTrans2D1" presStyleIdx="3" presStyleCnt="4"/>
      <dgm:spPr/>
    </dgm:pt>
  </dgm:ptLst>
  <dgm:cxnLst>
    <dgm:cxn modelId="{EA6A3635-4124-4A4E-BF0B-FAE58FC7F128}" type="presOf" srcId="{42083A62-44DB-463F-A27D-2B0A85A1B765}" destId="{1DFA4358-E2BD-4138-9FFA-6D5E613735A7}" srcOrd="0" destOrd="0" presId="urn:microsoft.com/office/officeart/2005/8/layout/cycle2"/>
    <dgm:cxn modelId="{8D58A23C-8C1F-4441-8697-B1CB6D4E1BB2}" type="presOf" srcId="{B410F5E5-CD71-4F55-BC11-03E40A02E4E0}" destId="{A109CEA3-DB89-47A2-9D56-E22B64500B28}" srcOrd="0" destOrd="0" presId="urn:microsoft.com/office/officeart/2005/8/layout/cycle2"/>
    <dgm:cxn modelId="{D15D8962-8D30-4C7D-8A41-4B6FACDAE117}" srcId="{C4306952-7437-4D25-B6A6-FFEF0BB5A20A}" destId="{E2DB5D85-26B7-479E-8624-87192ECB6575}" srcOrd="3" destOrd="0" parTransId="{6DE59792-08DF-472B-AA08-DD52572596DF}" sibTransId="{4699F3C2-7FCF-4AFD-9C09-0B2F97C1D9D0}"/>
    <dgm:cxn modelId="{27752966-1277-4E32-A069-56B41FCABBE1}" type="presOf" srcId="{2B0C8D2C-CC0B-43B9-8AF9-3A607E313E37}" destId="{FB10D269-5CD5-41B2-9B41-A8D857CD0CF2}" srcOrd="0" destOrd="0" presId="urn:microsoft.com/office/officeart/2005/8/layout/cycle2"/>
    <dgm:cxn modelId="{F1D12547-2EDF-424F-A0EB-3D898009502B}" srcId="{C4306952-7437-4D25-B6A6-FFEF0BB5A20A}" destId="{BF04E4BC-98FE-4249-8329-AC4FD078994B}" srcOrd="1" destOrd="0" parTransId="{05C43EF7-2BD5-422C-B614-77356076DBAF}" sibTransId="{B410F5E5-CD71-4F55-BC11-03E40A02E4E0}"/>
    <dgm:cxn modelId="{EBEE8468-DA3D-44F6-96F1-0E3B672F5ECC}" type="presOf" srcId="{E2DB5D85-26B7-479E-8624-87192ECB6575}" destId="{A21A1E35-6DB4-49BB-888E-F93E53BEC9A5}" srcOrd="0" destOrd="0" presId="urn:microsoft.com/office/officeart/2005/8/layout/cycle2"/>
    <dgm:cxn modelId="{D2CC574C-7C00-46E0-AC3C-EC74B5F9BFC8}" srcId="{C4306952-7437-4D25-B6A6-FFEF0BB5A20A}" destId="{4ECECBDB-2F5D-4B3F-A6DA-53934BF6C787}" srcOrd="2" destOrd="0" parTransId="{D18A470F-D6AE-4C88-B285-37CFFFCAFD3A}" sibTransId="{42083A62-44DB-463F-A27D-2B0A85A1B765}"/>
    <dgm:cxn modelId="{039FBE87-BC4B-4495-9F84-EBA853B1BAFE}" type="presOf" srcId="{4699F3C2-7FCF-4AFD-9C09-0B2F97C1D9D0}" destId="{3753E3EF-E61A-4701-AD20-F21C1D7945FE}" srcOrd="0" destOrd="0" presId="urn:microsoft.com/office/officeart/2005/8/layout/cycle2"/>
    <dgm:cxn modelId="{E082808C-3A9C-48BA-B2E6-0C5288D1494B}" type="presOf" srcId="{42083A62-44DB-463F-A27D-2B0A85A1B765}" destId="{6C3142DF-AC6F-4441-B5ED-A91F726F00C7}" srcOrd="1" destOrd="0" presId="urn:microsoft.com/office/officeart/2005/8/layout/cycle2"/>
    <dgm:cxn modelId="{FDBF3C91-F81D-49A2-A738-5C008FEB4FF5}" srcId="{C4306952-7437-4D25-B6A6-FFEF0BB5A20A}" destId="{2B0C8D2C-CC0B-43B9-8AF9-3A607E313E37}" srcOrd="0" destOrd="0" parTransId="{69FC8505-A774-4048-AEEA-81998959F6E0}" sibTransId="{A37763FE-2207-40EE-B90B-99A3C9C4C552}"/>
    <dgm:cxn modelId="{2A6A2195-6DCC-4BFB-8A6F-9BC3DB6FC9D5}" type="presOf" srcId="{A37763FE-2207-40EE-B90B-99A3C9C4C552}" destId="{DAA90007-9FE9-439D-A7A5-15AA9140579B}" srcOrd="1" destOrd="0" presId="urn:microsoft.com/office/officeart/2005/8/layout/cycle2"/>
    <dgm:cxn modelId="{E100B69C-1848-4092-9255-C6506233889B}" type="presOf" srcId="{C4306952-7437-4D25-B6A6-FFEF0BB5A20A}" destId="{86AA8778-B2D5-4519-8E05-573F993DD0E6}" srcOrd="0" destOrd="0" presId="urn:microsoft.com/office/officeart/2005/8/layout/cycle2"/>
    <dgm:cxn modelId="{6E4189C4-DB8C-44C6-98B6-59915B452AEC}" type="presOf" srcId="{4699F3C2-7FCF-4AFD-9C09-0B2F97C1D9D0}" destId="{0978C8CE-974F-4358-B871-ECB05C36D099}" srcOrd="1" destOrd="0" presId="urn:microsoft.com/office/officeart/2005/8/layout/cycle2"/>
    <dgm:cxn modelId="{6AE9C0CA-3C97-4115-9849-2E0B7340C21F}" type="presOf" srcId="{BF04E4BC-98FE-4249-8329-AC4FD078994B}" destId="{532C3326-E5E5-45CC-A59B-2593F5D4553F}" srcOrd="0" destOrd="0" presId="urn:microsoft.com/office/officeart/2005/8/layout/cycle2"/>
    <dgm:cxn modelId="{52C6B6DC-48EE-4C53-9539-5DDD00415F71}" type="presOf" srcId="{A37763FE-2207-40EE-B90B-99A3C9C4C552}" destId="{0B55AEA8-FCDD-414C-86AC-BABB9EF5845C}" srcOrd="0" destOrd="0" presId="urn:microsoft.com/office/officeart/2005/8/layout/cycle2"/>
    <dgm:cxn modelId="{AA1EA4ED-49F2-4664-9B53-13E205C26FCB}" type="presOf" srcId="{B410F5E5-CD71-4F55-BC11-03E40A02E4E0}" destId="{B26CBD4F-2719-4540-B2CE-FE5C7F82D06F}" srcOrd="1" destOrd="0" presId="urn:microsoft.com/office/officeart/2005/8/layout/cycle2"/>
    <dgm:cxn modelId="{11C5BFEF-EBBD-46A2-B362-EA395B5A3E26}" type="presOf" srcId="{4ECECBDB-2F5D-4B3F-A6DA-53934BF6C787}" destId="{7030A240-1CB0-43B4-819D-71EDAA34527A}" srcOrd="0" destOrd="0" presId="urn:microsoft.com/office/officeart/2005/8/layout/cycle2"/>
    <dgm:cxn modelId="{C5C1A3CB-D3BA-42D9-9121-290B3FBD3CF1}" type="presParOf" srcId="{86AA8778-B2D5-4519-8E05-573F993DD0E6}" destId="{FB10D269-5CD5-41B2-9B41-A8D857CD0CF2}" srcOrd="0" destOrd="0" presId="urn:microsoft.com/office/officeart/2005/8/layout/cycle2"/>
    <dgm:cxn modelId="{126A45D3-EF9B-4E11-8B98-0D977F1353BF}" type="presParOf" srcId="{86AA8778-B2D5-4519-8E05-573F993DD0E6}" destId="{0B55AEA8-FCDD-414C-86AC-BABB9EF5845C}" srcOrd="1" destOrd="0" presId="urn:microsoft.com/office/officeart/2005/8/layout/cycle2"/>
    <dgm:cxn modelId="{05786B89-E778-4030-AF60-52EEE6A360B6}" type="presParOf" srcId="{0B55AEA8-FCDD-414C-86AC-BABB9EF5845C}" destId="{DAA90007-9FE9-439D-A7A5-15AA9140579B}" srcOrd="0" destOrd="0" presId="urn:microsoft.com/office/officeart/2005/8/layout/cycle2"/>
    <dgm:cxn modelId="{D9A7BCDD-5391-4AA8-A4F5-18B6459251C4}" type="presParOf" srcId="{86AA8778-B2D5-4519-8E05-573F993DD0E6}" destId="{532C3326-E5E5-45CC-A59B-2593F5D4553F}" srcOrd="2" destOrd="0" presId="urn:microsoft.com/office/officeart/2005/8/layout/cycle2"/>
    <dgm:cxn modelId="{FFBA1357-31BD-4AB4-ADD7-2A850E499C16}" type="presParOf" srcId="{86AA8778-B2D5-4519-8E05-573F993DD0E6}" destId="{A109CEA3-DB89-47A2-9D56-E22B64500B28}" srcOrd="3" destOrd="0" presId="urn:microsoft.com/office/officeart/2005/8/layout/cycle2"/>
    <dgm:cxn modelId="{E326CC6F-ECBC-4E24-88D0-3D125F0E4EBA}" type="presParOf" srcId="{A109CEA3-DB89-47A2-9D56-E22B64500B28}" destId="{B26CBD4F-2719-4540-B2CE-FE5C7F82D06F}" srcOrd="0" destOrd="0" presId="urn:microsoft.com/office/officeart/2005/8/layout/cycle2"/>
    <dgm:cxn modelId="{1A82A0EA-D420-4BFE-9E6E-A5E94441E479}" type="presParOf" srcId="{86AA8778-B2D5-4519-8E05-573F993DD0E6}" destId="{7030A240-1CB0-43B4-819D-71EDAA34527A}" srcOrd="4" destOrd="0" presId="urn:microsoft.com/office/officeart/2005/8/layout/cycle2"/>
    <dgm:cxn modelId="{AAF7409C-8D9E-4C72-ACED-E2DD2D368268}" type="presParOf" srcId="{86AA8778-B2D5-4519-8E05-573F993DD0E6}" destId="{1DFA4358-E2BD-4138-9FFA-6D5E613735A7}" srcOrd="5" destOrd="0" presId="urn:microsoft.com/office/officeart/2005/8/layout/cycle2"/>
    <dgm:cxn modelId="{85EFA4EE-56A1-4BD4-A989-0FEBA2AE9DA0}" type="presParOf" srcId="{1DFA4358-E2BD-4138-9FFA-6D5E613735A7}" destId="{6C3142DF-AC6F-4441-B5ED-A91F726F00C7}" srcOrd="0" destOrd="0" presId="urn:microsoft.com/office/officeart/2005/8/layout/cycle2"/>
    <dgm:cxn modelId="{A69C3E0E-DEA3-4060-9704-F7E50B002C3B}" type="presParOf" srcId="{86AA8778-B2D5-4519-8E05-573F993DD0E6}" destId="{A21A1E35-6DB4-49BB-888E-F93E53BEC9A5}" srcOrd="6" destOrd="0" presId="urn:microsoft.com/office/officeart/2005/8/layout/cycle2"/>
    <dgm:cxn modelId="{68CF69F7-6BC2-42F3-B9AB-FC6BBD8C18F3}" type="presParOf" srcId="{86AA8778-B2D5-4519-8E05-573F993DD0E6}" destId="{3753E3EF-E61A-4701-AD20-F21C1D7945FE}" srcOrd="7" destOrd="0" presId="urn:microsoft.com/office/officeart/2005/8/layout/cycle2"/>
    <dgm:cxn modelId="{2881A1CD-8666-4A06-ADD7-3465862690BD}" type="presParOf" srcId="{3753E3EF-E61A-4701-AD20-F21C1D7945FE}" destId="{0978C8CE-974F-4358-B871-ECB05C36D099}"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B95757-F0D6-4D91-B9FE-4782BFF9EA24}">
      <dsp:nvSpPr>
        <dsp:cNvPr id="0" name=""/>
        <dsp:cNvSpPr/>
      </dsp:nvSpPr>
      <dsp:spPr>
        <a:xfrm>
          <a:off x="3119253" y="2010"/>
          <a:ext cx="1368793" cy="136879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b="1" kern="1200" dirty="0" err="1"/>
            <a:t>Cyn</a:t>
          </a:r>
          <a:r>
            <a:rPr lang="en-GB" sz="900" b="1" kern="1200" dirty="0"/>
            <a:t> </a:t>
          </a:r>
          <a:r>
            <a:rPr lang="en-GB" sz="900" b="1" kern="1200" dirty="0" err="1"/>
            <a:t>Adleoli</a:t>
          </a:r>
          <a:endParaRPr lang="en-GB" sz="900" b="1" kern="1200" dirty="0"/>
        </a:p>
      </dsp:txBody>
      <dsp:txXfrm>
        <a:off x="3319708" y="202465"/>
        <a:ext cx="967883" cy="967883"/>
      </dsp:txXfrm>
    </dsp:sp>
    <dsp:sp modelId="{B49C2FDC-7C58-4DCC-963F-EADF6374D059}">
      <dsp:nvSpPr>
        <dsp:cNvPr id="0" name=""/>
        <dsp:cNvSpPr/>
      </dsp:nvSpPr>
      <dsp:spPr>
        <a:xfrm rot="1542857">
          <a:off x="4538427" y="896956"/>
          <a:ext cx="364152" cy="46196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4543836" y="965649"/>
        <a:ext cx="254906" cy="277181"/>
      </dsp:txXfrm>
    </dsp:sp>
    <dsp:sp modelId="{D4C9E716-2AB4-4455-B270-0E88D4923639}">
      <dsp:nvSpPr>
        <dsp:cNvPr id="0" name=""/>
        <dsp:cNvSpPr/>
      </dsp:nvSpPr>
      <dsp:spPr>
        <a:xfrm>
          <a:off x="4971530" y="894020"/>
          <a:ext cx="1368793" cy="136879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b="1" kern="1200" dirty="0" err="1"/>
            <a:t>Adleoli</a:t>
          </a:r>
          <a:endParaRPr lang="en-GB" sz="900" b="1" kern="1200" dirty="0"/>
        </a:p>
      </dsp:txBody>
      <dsp:txXfrm>
        <a:off x="5171985" y="1094475"/>
        <a:ext cx="967883" cy="967883"/>
      </dsp:txXfrm>
    </dsp:sp>
    <dsp:sp modelId="{9DC3D2B3-C830-405C-ABAF-0710018164AC}">
      <dsp:nvSpPr>
        <dsp:cNvPr id="0" name=""/>
        <dsp:cNvSpPr/>
      </dsp:nvSpPr>
      <dsp:spPr>
        <a:xfrm rot="4628571">
          <a:off x="5700295" y="2339549"/>
          <a:ext cx="364152" cy="46196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5742763" y="2378689"/>
        <a:ext cx="254906" cy="277181"/>
      </dsp:txXfrm>
    </dsp:sp>
    <dsp:sp modelId="{CCA4DF15-7251-459A-87F5-0C917F49FCA2}">
      <dsp:nvSpPr>
        <dsp:cNvPr id="0" name=""/>
        <dsp:cNvSpPr/>
      </dsp:nvSpPr>
      <dsp:spPr>
        <a:xfrm>
          <a:off x="5429005" y="2898348"/>
          <a:ext cx="1368793" cy="136879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err="1"/>
            <a:t>Taith</a:t>
          </a:r>
          <a:endParaRPr lang="en-GB" sz="1200" b="1" kern="1200" dirty="0"/>
        </a:p>
      </dsp:txBody>
      <dsp:txXfrm>
        <a:off x="5629460" y="3098803"/>
        <a:ext cx="967883" cy="967883"/>
      </dsp:txXfrm>
    </dsp:sp>
    <dsp:sp modelId="{E6550F3E-D00B-40F1-83BE-2CFABF22D880}">
      <dsp:nvSpPr>
        <dsp:cNvPr id="0" name=""/>
        <dsp:cNvSpPr/>
      </dsp:nvSpPr>
      <dsp:spPr>
        <a:xfrm rot="7714286">
          <a:off x="5296844" y="4147377"/>
          <a:ext cx="364152" cy="46196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rot="10800000">
        <a:off x="5385524" y="4197064"/>
        <a:ext cx="254906" cy="277181"/>
      </dsp:txXfrm>
    </dsp:sp>
    <dsp:sp modelId="{9ED30FB0-4FC5-4556-AC92-A0C1304218EB}">
      <dsp:nvSpPr>
        <dsp:cNvPr id="0" name=""/>
        <dsp:cNvSpPr/>
      </dsp:nvSpPr>
      <dsp:spPr>
        <a:xfrm>
          <a:off x="4147189" y="4505695"/>
          <a:ext cx="1368793" cy="136879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err="1"/>
            <a:t>Gwyliau</a:t>
          </a:r>
          <a:r>
            <a:rPr lang="en-GB" sz="1200" b="1" kern="1200" dirty="0"/>
            <a:t> </a:t>
          </a:r>
          <a:r>
            <a:rPr lang="en-GB" sz="1200" b="1" kern="1200" dirty="0" err="1"/>
            <a:t>o’r</a:t>
          </a:r>
          <a:r>
            <a:rPr lang="en-GB" sz="1200" b="1" kern="1200" dirty="0"/>
            <a:t> </a:t>
          </a:r>
          <a:r>
            <a:rPr lang="en-GB" sz="1200" b="1" kern="1200" dirty="0" err="1"/>
            <a:t>Daith</a:t>
          </a:r>
          <a:endParaRPr lang="en-GB" sz="1200" b="1" kern="1200" dirty="0"/>
        </a:p>
      </dsp:txBody>
      <dsp:txXfrm>
        <a:off x="4347644" y="4706150"/>
        <a:ext cx="967883" cy="967883"/>
      </dsp:txXfrm>
    </dsp:sp>
    <dsp:sp modelId="{BA6F90A3-D48A-44C0-99B7-E12D427A5277}">
      <dsp:nvSpPr>
        <dsp:cNvPr id="0" name=""/>
        <dsp:cNvSpPr/>
      </dsp:nvSpPr>
      <dsp:spPr>
        <a:xfrm rot="10800000">
          <a:off x="3631880" y="4959108"/>
          <a:ext cx="364152" cy="461967"/>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rot="10800000">
        <a:off x="3741126" y="5051501"/>
        <a:ext cx="254906" cy="277181"/>
      </dsp:txXfrm>
    </dsp:sp>
    <dsp:sp modelId="{D901AA05-4F4F-4AFA-BC02-D304198888E1}">
      <dsp:nvSpPr>
        <dsp:cNvPr id="0" name=""/>
        <dsp:cNvSpPr/>
      </dsp:nvSpPr>
      <dsp:spPr>
        <a:xfrm>
          <a:off x="2091316" y="4505695"/>
          <a:ext cx="1368793" cy="1368793"/>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err="1"/>
            <a:t>Diwedd</a:t>
          </a:r>
          <a:r>
            <a:rPr lang="en-GB" sz="1200" b="1" kern="1200" dirty="0"/>
            <a:t> y </a:t>
          </a:r>
          <a:r>
            <a:rPr lang="en-GB" sz="1200" b="1" kern="1200" dirty="0" err="1"/>
            <a:t>Daith</a:t>
          </a:r>
          <a:endParaRPr lang="en-GB" sz="1200" b="1" kern="1200" dirty="0"/>
        </a:p>
      </dsp:txBody>
      <dsp:txXfrm>
        <a:off x="2291771" y="4706150"/>
        <a:ext cx="967883" cy="967883"/>
      </dsp:txXfrm>
    </dsp:sp>
    <dsp:sp modelId="{35E76AEA-0760-4E66-A276-D09801B9EEC8}">
      <dsp:nvSpPr>
        <dsp:cNvPr id="0" name=""/>
        <dsp:cNvSpPr/>
      </dsp:nvSpPr>
      <dsp:spPr>
        <a:xfrm rot="13885714">
          <a:off x="1959154" y="4163492"/>
          <a:ext cx="364152" cy="461967"/>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rot="10800000">
        <a:off x="2047834" y="4298591"/>
        <a:ext cx="254906" cy="277181"/>
      </dsp:txXfrm>
    </dsp:sp>
    <dsp:sp modelId="{A3FAF3C9-BE82-4605-90AE-811776B1320B}">
      <dsp:nvSpPr>
        <dsp:cNvPr id="0" name=""/>
        <dsp:cNvSpPr/>
      </dsp:nvSpPr>
      <dsp:spPr>
        <a:xfrm>
          <a:off x="809500" y="2898348"/>
          <a:ext cx="1368793" cy="136879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err="1"/>
            <a:t>Ar</a:t>
          </a:r>
          <a:r>
            <a:rPr lang="en-GB" sz="1200" b="1" kern="1200" dirty="0"/>
            <a:t> </a:t>
          </a:r>
          <a:r>
            <a:rPr lang="en-GB" sz="1200" b="1" kern="1200" dirty="0" err="1"/>
            <a:t>ôl</a:t>
          </a:r>
          <a:r>
            <a:rPr lang="en-GB" sz="1200" b="1" kern="1200" dirty="0"/>
            <a:t> y </a:t>
          </a:r>
          <a:r>
            <a:rPr lang="en-GB" sz="1200" b="1" kern="1200" dirty="0" err="1"/>
            <a:t>Daith</a:t>
          </a:r>
          <a:endParaRPr lang="en-GB" sz="1200" b="1" kern="1200" dirty="0"/>
        </a:p>
      </dsp:txBody>
      <dsp:txXfrm>
        <a:off x="1009955" y="3098803"/>
        <a:ext cx="967883" cy="967883"/>
      </dsp:txXfrm>
    </dsp:sp>
    <dsp:sp modelId="{5CBCA1D8-ED51-43C5-9EB7-CF8EE5D9F295}">
      <dsp:nvSpPr>
        <dsp:cNvPr id="0" name=""/>
        <dsp:cNvSpPr/>
      </dsp:nvSpPr>
      <dsp:spPr>
        <a:xfrm rot="16971429">
          <a:off x="1538265" y="2359645"/>
          <a:ext cx="364152" cy="46196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1580733" y="2505291"/>
        <a:ext cx="254906" cy="277181"/>
      </dsp:txXfrm>
    </dsp:sp>
    <dsp:sp modelId="{05CE1F5D-3B43-4082-900E-79D3C3AD2516}">
      <dsp:nvSpPr>
        <dsp:cNvPr id="0" name=""/>
        <dsp:cNvSpPr/>
      </dsp:nvSpPr>
      <dsp:spPr>
        <a:xfrm>
          <a:off x="1266975" y="894020"/>
          <a:ext cx="1368793" cy="136879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err="1"/>
            <a:t>Gwyliau</a:t>
          </a:r>
          <a:r>
            <a:rPr lang="en-GB" sz="1200" b="1" kern="1200" dirty="0"/>
            <a:t> </a:t>
          </a:r>
          <a:r>
            <a:rPr lang="en-GB" sz="1200" b="1" kern="1200" dirty="0" err="1"/>
            <a:t>ar</a:t>
          </a:r>
          <a:r>
            <a:rPr lang="en-GB" sz="1200" b="1" kern="1200" dirty="0"/>
            <a:t> </a:t>
          </a:r>
          <a:r>
            <a:rPr lang="en-GB" sz="1200" b="1" kern="1200" dirty="0" err="1"/>
            <a:t>ôl</a:t>
          </a:r>
          <a:r>
            <a:rPr lang="en-GB" sz="1200" b="1" kern="1200" dirty="0"/>
            <a:t> </a:t>
          </a:r>
          <a:r>
            <a:rPr lang="en-GB" sz="1200" b="1" kern="1200" dirty="0" err="1"/>
            <a:t>Taith</a:t>
          </a:r>
          <a:r>
            <a:rPr lang="en-GB" sz="1200" b="1" kern="1200" dirty="0"/>
            <a:t> </a:t>
          </a:r>
          <a:r>
            <a:rPr lang="en-GB" sz="1200" b="1" kern="1200" dirty="0" err="1"/>
            <a:t>Weithredol</a:t>
          </a:r>
          <a:endParaRPr lang="en-GB" sz="1200" b="1" kern="1200" dirty="0"/>
        </a:p>
      </dsp:txBody>
      <dsp:txXfrm>
        <a:off x="1467430" y="1094475"/>
        <a:ext cx="967883" cy="967883"/>
      </dsp:txXfrm>
    </dsp:sp>
    <dsp:sp modelId="{0D247B50-646B-4200-A8CA-6E149FE041AE}">
      <dsp:nvSpPr>
        <dsp:cNvPr id="0" name=""/>
        <dsp:cNvSpPr/>
      </dsp:nvSpPr>
      <dsp:spPr>
        <a:xfrm rot="20057143">
          <a:off x="2686149" y="905900"/>
          <a:ext cx="364152" cy="46196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2691558" y="1021993"/>
        <a:ext cx="254906" cy="2771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10D269-5CD5-41B2-9B41-A8D857CD0CF2}">
      <dsp:nvSpPr>
        <dsp:cNvPr id="0" name=""/>
        <dsp:cNvSpPr/>
      </dsp:nvSpPr>
      <dsp:spPr>
        <a:xfrm>
          <a:off x="2411637" y="1701"/>
          <a:ext cx="1731514" cy="173151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err="1"/>
            <a:t>Symud</a:t>
          </a:r>
          <a:endParaRPr lang="en-GB" sz="1200" b="1" kern="1200" dirty="0"/>
        </a:p>
      </dsp:txBody>
      <dsp:txXfrm>
        <a:off x="2665211" y="255275"/>
        <a:ext cx="1224366" cy="1224366"/>
      </dsp:txXfrm>
    </dsp:sp>
    <dsp:sp modelId="{0B55AEA8-FCDD-414C-86AC-BABB9EF5845C}">
      <dsp:nvSpPr>
        <dsp:cNvPr id="0" name=""/>
        <dsp:cNvSpPr/>
      </dsp:nvSpPr>
      <dsp:spPr>
        <a:xfrm rot="2700000">
          <a:off x="3957268" y="1485272"/>
          <a:ext cx="460266" cy="58438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GB" sz="2500" kern="1200"/>
        </a:p>
      </dsp:txBody>
      <dsp:txXfrm>
        <a:off x="3977489" y="1553330"/>
        <a:ext cx="322186" cy="350632"/>
      </dsp:txXfrm>
    </dsp:sp>
    <dsp:sp modelId="{532C3326-E5E5-45CC-A59B-2593F5D4553F}">
      <dsp:nvSpPr>
        <dsp:cNvPr id="0" name=""/>
        <dsp:cNvSpPr/>
      </dsp:nvSpPr>
      <dsp:spPr>
        <a:xfrm>
          <a:off x="4250073" y="1840136"/>
          <a:ext cx="1731514" cy="1731514"/>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1" kern="1200" dirty="0" err="1"/>
            <a:t>Ailgysylltu</a:t>
          </a:r>
          <a:endParaRPr lang="en-GB" sz="1100" b="1" kern="1200" dirty="0"/>
        </a:p>
      </dsp:txBody>
      <dsp:txXfrm>
        <a:off x="4503647" y="2093710"/>
        <a:ext cx="1224366" cy="1224366"/>
      </dsp:txXfrm>
    </dsp:sp>
    <dsp:sp modelId="{A109CEA3-DB89-47A2-9D56-E22B64500B28}">
      <dsp:nvSpPr>
        <dsp:cNvPr id="0" name=""/>
        <dsp:cNvSpPr/>
      </dsp:nvSpPr>
      <dsp:spPr>
        <a:xfrm rot="8100000">
          <a:off x="3975690" y="3323707"/>
          <a:ext cx="460266" cy="58438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GB" sz="2500" kern="1200"/>
        </a:p>
      </dsp:txBody>
      <dsp:txXfrm rot="10800000">
        <a:off x="4093549" y="3391765"/>
        <a:ext cx="322186" cy="350632"/>
      </dsp:txXfrm>
    </dsp:sp>
    <dsp:sp modelId="{7030A240-1CB0-43B4-819D-71EDAA34527A}">
      <dsp:nvSpPr>
        <dsp:cNvPr id="0" name=""/>
        <dsp:cNvSpPr/>
      </dsp:nvSpPr>
      <dsp:spPr>
        <a:xfrm>
          <a:off x="2411637" y="3678572"/>
          <a:ext cx="1731514" cy="1731514"/>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err="1"/>
            <a:t>Cyfnod</a:t>
          </a:r>
          <a:r>
            <a:rPr lang="en-GB" sz="1200" b="1" kern="1200" dirty="0"/>
            <a:t> </a:t>
          </a:r>
          <a:r>
            <a:rPr lang="en-GB" sz="1200" b="1" kern="1200" dirty="0" err="1"/>
            <a:t>Cynefino</a:t>
          </a:r>
          <a:endParaRPr lang="en-GB" sz="1200" b="1" kern="1200" dirty="0"/>
        </a:p>
      </dsp:txBody>
      <dsp:txXfrm>
        <a:off x="2665211" y="3932146"/>
        <a:ext cx="1224366" cy="1224366"/>
      </dsp:txXfrm>
    </dsp:sp>
    <dsp:sp modelId="{1DFA4358-E2BD-4138-9FFA-6D5E613735A7}">
      <dsp:nvSpPr>
        <dsp:cNvPr id="0" name=""/>
        <dsp:cNvSpPr/>
      </dsp:nvSpPr>
      <dsp:spPr>
        <a:xfrm rot="13500000">
          <a:off x="2137254" y="3342129"/>
          <a:ext cx="460266" cy="584386"/>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GB" sz="2500" kern="1200"/>
        </a:p>
      </dsp:txBody>
      <dsp:txXfrm rot="10800000">
        <a:off x="2255113" y="3507825"/>
        <a:ext cx="322186" cy="350632"/>
      </dsp:txXfrm>
    </dsp:sp>
    <dsp:sp modelId="{A21A1E35-6DB4-49BB-888E-F93E53BEC9A5}">
      <dsp:nvSpPr>
        <dsp:cNvPr id="0" name=""/>
        <dsp:cNvSpPr/>
      </dsp:nvSpPr>
      <dsp:spPr>
        <a:xfrm>
          <a:off x="573201" y="1840136"/>
          <a:ext cx="1731514" cy="1731514"/>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GB" sz="1050" b="1" kern="1200" dirty="0" err="1"/>
            <a:t>Cyfnod</a:t>
          </a:r>
          <a:r>
            <a:rPr lang="en-GB" sz="1050" b="1" kern="1200" dirty="0"/>
            <a:t> </a:t>
          </a:r>
          <a:r>
            <a:rPr lang="en-GB" sz="1050" b="1" kern="1200" dirty="0" err="1"/>
            <a:t>Datgysylltu</a:t>
          </a:r>
          <a:endParaRPr lang="en-GB" sz="1050" b="1" kern="1200" dirty="0"/>
        </a:p>
      </dsp:txBody>
      <dsp:txXfrm>
        <a:off x="826775" y="2093710"/>
        <a:ext cx="1224366" cy="1224366"/>
      </dsp:txXfrm>
    </dsp:sp>
    <dsp:sp modelId="{3753E3EF-E61A-4701-AD20-F21C1D7945FE}">
      <dsp:nvSpPr>
        <dsp:cNvPr id="0" name=""/>
        <dsp:cNvSpPr/>
      </dsp:nvSpPr>
      <dsp:spPr>
        <a:xfrm rot="18900000">
          <a:off x="2118832" y="1503694"/>
          <a:ext cx="460266" cy="58438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GB" sz="2500" kern="1200"/>
        </a:p>
      </dsp:txBody>
      <dsp:txXfrm>
        <a:off x="2139053" y="1669390"/>
        <a:ext cx="322186" cy="350632"/>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1F5359-48BF-4C4C-BB8C-300F694A12DD}" type="datetimeFigureOut">
              <a:rPr lang="en-GB" smtClean="0"/>
              <a:t>09/07/2020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C14224-3549-4487-BFB0-4BA0E126F301}" type="slidenum">
              <a:rPr lang="en-GB" smtClean="0"/>
              <a:t>‹#›</a:t>
            </a:fld>
            <a:endParaRPr lang="en-GB"/>
          </a:p>
        </p:txBody>
      </p:sp>
    </p:spTree>
    <p:extLst>
      <p:ext uri="{BB962C8B-B14F-4D97-AF65-F5344CB8AC3E}">
        <p14:creationId xmlns:p14="http://schemas.microsoft.com/office/powerpoint/2010/main" val="1576763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gov.wales/sites/default/files/publications/2019-05/armed-forces-covenant-annual-report-2018.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0"/>
              </a:spcAft>
            </a:pPr>
            <a:r>
              <a:rPr lang="cy-GB" sz="1200" kern="1200" dirty="0">
                <a:solidFill>
                  <a:srgbClr val="000000"/>
                </a:solidFill>
                <a:effectLst/>
                <a:latin typeface="Calibri" panose="020F0502020204030204" pitchFamily="34" charset="0"/>
                <a:ea typeface="+mn-ea"/>
                <a:cs typeface="+mn-cs"/>
              </a:rPr>
              <a:t>*** Mae nodiadau i’r hyfforddwr wedi eu hychwanegu ar gyfer bob sleid er mwyn cynorthwyo i gyflwyno’r cyflwyniad.</a:t>
            </a:r>
          </a:p>
          <a:p>
            <a:pPr algn="just">
              <a:spcAft>
                <a:spcPts val="0"/>
              </a:spcAft>
            </a:pPr>
            <a:endParaRPr lang="en-GB" sz="1200" dirty="0">
              <a:effectLst/>
              <a:latin typeface="Times New Roman" panose="02020603050405020304" pitchFamily="18" charset="0"/>
              <a:ea typeface="Times New Roman" panose="02020603050405020304" pitchFamily="18" charset="0"/>
            </a:endParaRPr>
          </a:p>
          <a:p>
            <a:pPr algn="just">
              <a:spcAft>
                <a:spcPts val="0"/>
              </a:spcAft>
            </a:pPr>
            <a:r>
              <a:rPr lang="cy-GB" sz="1200" kern="1200" dirty="0">
                <a:solidFill>
                  <a:srgbClr val="000000"/>
                </a:solidFill>
                <a:effectLst/>
                <a:latin typeface="Arial" panose="020B0604020202020204" pitchFamily="34" charset="0"/>
                <a:ea typeface="Tahoma" panose="020B0604030504040204" pitchFamily="34" charset="0"/>
              </a:rPr>
              <a:t>Mae’r cyflwyniad hwn wedi cael ei ddatblygu gan SSCE Cymru er mwyn hysbysu addysgwyr, arweinwyr ysgol, llywodraethwyr, athrawon, cynorthwywyr cymorth dysgu, staff gweinyddol ysgolion, staff sy’n gweithio mewn ysgolion mewn swyddi eraill ac aelodau o gymuned yr ysgol, o brofiadau a’r heriau mae plant milwyr yn eu hwynebu fel grŵp o ddysgwyr yng Nghymru.</a:t>
            </a:r>
          </a:p>
          <a:p>
            <a:pPr algn="just">
              <a:spcAft>
                <a:spcPts val="0"/>
              </a:spcAft>
            </a:pPr>
            <a:endParaRPr lang="en-GB" sz="1200" dirty="0">
              <a:effectLst/>
              <a:latin typeface="Times New Roman" panose="02020603050405020304" pitchFamily="18" charset="0"/>
              <a:ea typeface="Times New Roman" panose="02020603050405020304" pitchFamily="18" charset="0"/>
            </a:endParaRPr>
          </a:p>
          <a:p>
            <a:pPr algn="just">
              <a:spcAft>
                <a:spcPts val="0"/>
              </a:spcAft>
            </a:pPr>
            <a:r>
              <a:rPr lang="cy-GB" sz="1200" kern="1200" dirty="0">
                <a:solidFill>
                  <a:srgbClr val="000000"/>
                </a:solidFill>
                <a:effectLst/>
                <a:latin typeface="Arial" panose="020B0604020202020204" pitchFamily="34" charset="0"/>
                <a:ea typeface="Times New Roman" panose="02020603050405020304" pitchFamily="18" charset="0"/>
              </a:rPr>
              <a:t>Gall y cyflwyniad gael ei grynhoi i sleidiau </a:t>
            </a:r>
            <a:r>
              <a:rPr lang="en-GB" dirty="0">
                <a:latin typeface="Arial" panose="020B0604020202020204" pitchFamily="34" charset="0"/>
                <a:ea typeface="Tahoma" panose="020B0604030504040204" pitchFamily="34" charset="0"/>
                <a:cs typeface="Arial" panose="020B0604020202020204" pitchFamily="34" charset="0"/>
              </a:rPr>
              <a:t>1, 3, 5, 7-17, 19-20, 22</a:t>
            </a:r>
            <a:r>
              <a:rPr lang="en-GB">
                <a:latin typeface="Arial" panose="020B0604020202020204" pitchFamily="34" charset="0"/>
                <a:ea typeface="Tahoma" panose="020B0604030504040204" pitchFamily="34" charset="0"/>
                <a:cs typeface="Arial" panose="020B0604020202020204" pitchFamily="34" charset="0"/>
              </a:rPr>
              <a:t>, 25-26</a:t>
            </a:r>
            <a:r>
              <a:rPr lang="en-GB" dirty="0">
                <a:latin typeface="Arial" panose="020B0604020202020204" pitchFamily="34" charset="0"/>
                <a:ea typeface="Tahoma" panose="020B0604030504040204" pitchFamily="34" charset="0"/>
                <a:cs typeface="Arial" panose="020B0604020202020204" pitchFamily="34" charset="0"/>
              </a:rPr>
              <a:t>, 28-30 </a:t>
            </a:r>
            <a:r>
              <a:rPr lang="cy-GB" sz="1200" kern="1200" dirty="0">
                <a:solidFill>
                  <a:srgbClr val="000000"/>
                </a:solidFill>
                <a:effectLst/>
                <a:latin typeface="Arial" panose="020B0604020202020204" pitchFamily="34" charset="0"/>
                <a:ea typeface="Times New Roman" panose="02020603050405020304" pitchFamily="18" charset="0"/>
              </a:rPr>
              <a:t>(y sleidiau sydd â chylch gwyrdd ar y gornel dde uchaf) er mwyn ei ddangos mewn gwasanaethau ysgolion i gynorthwyo disgyblion eraill i ddeall profiadau plant milwyr.</a:t>
            </a:r>
            <a:r>
              <a:rPr lang="cy-GB" sz="1200" kern="1200" dirty="0">
                <a:solidFill>
                  <a:srgbClr val="000000"/>
                </a:solidFill>
                <a:effectLst/>
                <a:latin typeface="Arial" panose="020B0604020202020204" pitchFamily="34" charset="0"/>
                <a:ea typeface="Tahoma" panose="020B0604030504040204" pitchFamily="34" charset="0"/>
              </a:rPr>
              <a:t> Gall y cyflwyniad hefyd gael ei rannu mewn i adrannau a’i gyflwyno dros gyfnod o wythnos neu fis fel rhan o brosiect ehangach/gweithgaredd codi ymwybyddiaeth.</a:t>
            </a:r>
            <a:endParaRPr lang="en-GB" sz="1200" dirty="0">
              <a:effectLst/>
              <a:latin typeface="Times New Roman" panose="02020603050405020304" pitchFamily="18" charset="0"/>
              <a:ea typeface="Times New Roman" panose="02020603050405020304" pitchFamily="18" charset="0"/>
            </a:endParaRPr>
          </a:p>
          <a:p>
            <a:pPr algn="just"/>
            <a:endParaRPr lang="en-GB" dirty="0">
              <a:latin typeface="Arial" panose="020B0604020202020204" pitchFamily="34" charset="0"/>
              <a:ea typeface="Tahoma" panose="020B060403050404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C14224-3549-4487-BFB0-4BA0E126F301}" type="slidenum">
              <a:rPr lang="en-GB" smtClean="0"/>
              <a:t>1</a:t>
            </a:fld>
            <a:endParaRPr lang="en-GB"/>
          </a:p>
        </p:txBody>
      </p:sp>
    </p:spTree>
    <p:extLst>
      <p:ext uri="{BB962C8B-B14F-4D97-AF65-F5344CB8AC3E}">
        <p14:creationId xmlns:p14="http://schemas.microsoft.com/office/powerpoint/2010/main" val="2875923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10</a:t>
            </a:fld>
            <a:endParaRPr lang="en-GB"/>
          </a:p>
        </p:txBody>
      </p:sp>
    </p:spTree>
    <p:extLst>
      <p:ext uri="{BB962C8B-B14F-4D97-AF65-F5344CB8AC3E}">
        <p14:creationId xmlns:p14="http://schemas.microsoft.com/office/powerpoint/2010/main" val="1612168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11</a:t>
            </a:fld>
            <a:endParaRPr lang="en-GB"/>
          </a:p>
        </p:txBody>
      </p:sp>
    </p:spTree>
    <p:extLst>
      <p:ext uri="{BB962C8B-B14F-4D97-AF65-F5344CB8AC3E}">
        <p14:creationId xmlns:p14="http://schemas.microsoft.com/office/powerpoint/2010/main" val="1960116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C14224-3549-4487-BFB0-4BA0E126F301}" type="slidenum">
              <a:rPr lang="en-GB" smtClean="0"/>
              <a:t>12</a:t>
            </a:fld>
            <a:endParaRPr lang="en-GB"/>
          </a:p>
        </p:txBody>
      </p:sp>
    </p:spTree>
    <p:extLst>
      <p:ext uri="{BB962C8B-B14F-4D97-AF65-F5344CB8AC3E}">
        <p14:creationId xmlns:p14="http://schemas.microsoft.com/office/powerpoint/2010/main" val="2658593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C14224-3549-4487-BFB0-4BA0E126F301}" type="slidenum">
              <a:rPr lang="en-GB" smtClean="0"/>
              <a:t>13</a:t>
            </a:fld>
            <a:endParaRPr lang="en-GB"/>
          </a:p>
        </p:txBody>
      </p:sp>
    </p:spTree>
    <p:extLst>
      <p:ext uri="{BB962C8B-B14F-4D97-AF65-F5344CB8AC3E}">
        <p14:creationId xmlns:p14="http://schemas.microsoft.com/office/powerpoint/2010/main" val="4049031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C14224-3549-4487-BFB0-4BA0E126F301}" type="slidenum">
              <a:rPr lang="en-GB" smtClean="0"/>
              <a:t>14</a:t>
            </a:fld>
            <a:endParaRPr lang="en-GB"/>
          </a:p>
        </p:txBody>
      </p:sp>
    </p:spTree>
    <p:extLst>
      <p:ext uri="{BB962C8B-B14F-4D97-AF65-F5344CB8AC3E}">
        <p14:creationId xmlns:p14="http://schemas.microsoft.com/office/powerpoint/2010/main" val="2513240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15</a:t>
            </a:fld>
            <a:endParaRPr lang="en-GB"/>
          </a:p>
        </p:txBody>
      </p:sp>
    </p:spTree>
    <p:extLst>
      <p:ext uri="{BB962C8B-B14F-4D97-AF65-F5344CB8AC3E}">
        <p14:creationId xmlns:p14="http://schemas.microsoft.com/office/powerpoint/2010/main" val="3100273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16</a:t>
            </a:fld>
            <a:endParaRPr lang="en-GB"/>
          </a:p>
        </p:txBody>
      </p:sp>
    </p:spTree>
    <p:extLst>
      <p:ext uri="{BB962C8B-B14F-4D97-AF65-F5344CB8AC3E}">
        <p14:creationId xmlns:p14="http://schemas.microsoft.com/office/powerpoint/2010/main" val="3108710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200" b="1" dirty="0">
                <a:effectLst/>
                <a:latin typeface="Arial" panose="020B0604020202020204" pitchFamily="34" charset="0"/>
                <a:ea typeface="Calibri" panose="020F0502020204030204" pitchFamily="34" charset="0"/>
                <a:cs typeface="Times New Roman" panose="02020603050405020304" pitchFamily="18" charset="0"/>
              </a:rPr>
              <a:t>Cyn Adleoli – </a:t>
            </a:r>
            <a:r>
              <a:rPr lang="cy-GB" sz="1200" dirty="0">
                <a:effectLst/>
                <a:latin typeface="Arial" panose="020B0604020202020204" pitchFamily="34" charset="0"/>
                <a:ea typeface="Calibri" panose="020F0502020204030204" pitchFamily="34" charset="0"/>
                <a:cs typeface="Times New Roman" panose="02020603050405020304" pitchFamily="18" charset="0"/>
              </a:rPr>
              <a:t>Y Cyfnod o baratoi ar gyfer gadael a gwahanu. Gall hyn fod ychydig wythnosau neu fisoedd yn dibynnu ar hyd y rhybudd a roddir. Bydd teuluoedd yn dewis delio gyda hyn mewn ffyrdd gwahanol, bydd rhai plant yn ymwybodol iawn o’r adleoliad, ac eraill ddim yn gwybod.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200" b="1" dirty="0">
                <a:effectLst/>
                <a:latin typeface="Arial" panose="020B0604020202020204" pitchFamily="34" charset="0"/>
                <a:ea typeface="Calibri" panose="020F0502020204030204" pitchFamily="34" charset="0"/>
                <a:cs typeface="Times New Roman" panose="02020603050405020304" pitchFamily="18" charset="0"/>
              </a:rPr>
              <a:t>Adleoli </a:t>
            </a:r>
            <a:r>
              <a:rPr lang="cy-GB" sz="1200" dirty="0">
                <a:effectLst/>
                <a:latin typeface="Arial" panose="020B0604020202020204" pitchFamily="34" charset="0"/>
                <a:ea typeface="Calibri" panose="020F0502020204030204" pitchFamily="34" charset="0"/>
                <a:cs typeface="Times New Roman" panose="02020603050405020304" pitchFamily="18" charset="0"/>
              </a:rPr>
              <a:t>– Mae paratoi ar gyfer adleoliad yn effeithio teuluoedd mewn ffyrdd gwahanol, mae rhai plant yn gwneud yn fawr o’r sefyllfa. Mae mwyafrif o blant ac oedolion yn debygol o deimlo’n drist.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200" b="1" dirty="0">
                <a:effectLst/>
                <a:latin typeface="Arial" panose="020B0604020202020204" pitchFamily="34" charset="0"/>
                <a:ea typeface="Calibri" panose="020F0502020204030204" pitchFamily="34" charset="0"/>
                <a:cs typeface="Times New Roman" panose="02020603050405020304" pitchFamily="18" charset="0"/>
              </a:rPr>
              <a:t>Taith </a:t>
            </a:r>
            <a:r>
              <a:rPr lang="cy-GB" sz="1200" dirty="0">
                <a:effectLst/>
                <a:latin typeface="Arial" panose="020B0604020202020204" pitchFamily="34" charset="0"/>
                <a:ea typeface="Calibri" panose="020F0502020204030204" pitchFamily="34" charset="0"/>
                <a:cs typeface="Times New Roman" panose="02020603050405020304" pitchFamily="18" charset="0"/>
              </a:rPr>
              <a:t>– Cyfnod o amser bydd yr aelod o’r teulu i ffwrdd ar eu hadleoliad. Mae plant milwyr yn debygol o brofi cymysgedd o emosiynau yn ystod y cyfnod hwn. Gall newidiadau mewn ymddygiad ddangos sut maent yn delio â’r teimladau hyn mewn ffyrdd amrywiol. Mae’n debygol y bydd un neu ddau riant yn cael eu hadleoli yn golygu newid mewn deinameg y teulu/cartref, gyda newid mewn rolau a chyfrifoldebau.</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200" b="1" dirty="0">
                <a:effectLst/>
                <a:latin typeface="Arial" panose="020B0604020202020204" pitchFamily="34" charset="0"/>
                <a:ea typeface="Calibri" panose="020F0502020204030204" pitchFamily="34" charset="0"/>
                <a:cs typeface="Times New Roman" panose="02020603050405020304" pitchFamily="18" charset="0"/>
              </a:rPr>
              <a:t>Gwyliau o’r Daith </a:t>
            </a:r>
            <a:r>
              <a:rPr lang="cy-GB" sz="1200" dirty="0">
                <a:effectLst/>
                <a:latin typeface="Arial" panose="020B0604020202020204" pitchFamily="34" charset="0"/>
                <a:ea typeface="Calibri" panose="020F0502020204030204" pitchFamily="34" charset="0"/>
                <a:cs typeface="Times New Roman" panose="02020603050405020304" pitchFamily="18" charset="0"/>
              </a:rPr>
              <a:t>- Bydd personél</a:t>
            </a:r>
            <a:r>
              <a:rPr lang="cy-GB" sz="1200" b="1" dirty="0">
                <a:effectLst/>
                <a:latin typeface="Arial" panose="020B0604020202020204" pitchFamily="34" charset="0"/>
                <a:ea typeface="Calibri" panose="020F0502020204030204" pitchFamily="34" charset="0"/>
                <a:cs typeface="Times New Roman" panose="02020603050405020304" pitchFamily="18" charset="0"/>
              </a:rPr>
              <a:t> </a:t>
            </a:r>
            <a:r>
              <a:rPr lang="cy-GB" sz="1200" dirty="0">
                <a:effectLst/>
                <a:latin typeface="Arial" panose="020B0604020202020204" pitchFamily="34" charset="0"/>
                <a:ea typeface="Calibri" panose="020F0502020204030204" pitchFamily="34" charset="0"/>
                <a:cs typeface="Times New Roman" panose="02020603050405020304" pitchFamily="18" charset="0"/>
              </a:rPr>
              <a:t>gwasanaeth sydd i ffwrdd am gyfnod hirach na phedwar mis yn cael amser i ffwrdd yn ystod y daith. Gall hyn ychwanegu mwy o broblemau aduno a gwahanu i blant ac hefyd yn debygol o arwain at geisiadau am absenoldeb yn ystod y tymor.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200" b="1" dirty="0">
                <a:effectLst/>
                <a:latin typeface="Arial" panose="020B0604020202020204" pitchFamily="34" charset="0"/>
                <a:ea typeface="Calibri" panose="020F0502020204030204" pitchFamily="34" charset="0"/>
                <a:cs typeface="Times New Roman" panose="02020603050405020304" pitchFamily="18" charset="0"/>
              </a:rPr>
              <a:t>Diwedd y Daith – </a:t>
            </a:r>
            <a:r>
              <a:rPr lang="cy-GB" sz="1200" dirty="0">
                <a:effectLst/>
                <a:latin typeface="Arial" panose="020B0604020202020204" pitchFamily="34" charset="0"/>
                <a:ea typeface="Calibri" panose="020F0502020204030204" pitchFamily="34" charset="0"/>
                <a:cs typeface="Times New Roman" panose="02020603050405020304" pitchFamily="18" charset="0"/>
              </a:rPr>
              <a:t>Mae dychwelyd o’r daith fel arfer yn amser cyffrous gan arwain at fwy o newid, a gall hyn fod yn heriol ac yn anodd. Gall bawb yn y teulu fod wedi delio â’r gwahanu mewn ffyrdd gwahanol. Mae’n naturiol i’r rhai sy’n disgwyl yn eiddgar am y dychweliad, fod ag emosiynau cymysg.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200" b="1" dirty="0">
                <a:effectLst/>
                <a:latin typeface="Arial" panose="020B0604020202020204" pitchFamily="34" charset="0"/>
                <a:ea typeface="Calibri" panose="020F0502020204030204" pitchFamily="34" charset="0"/>
                <a:cs typeface="Times New Roman" panose="02020603050405020304" pitchFamily="18" charset="0"/>
              </a:rPr>
              <a:t>Ar ôl y daith </a:t>
            </a:r>
            <a:r>
              <a:rPr lang="cy-GB" sz="1200" dirty="0">
                <a:effectLst/>
                <a:latin typeface="Arial" panose="020B0604020202020204" pitchFamily="34" charset="0"/>
                <a:ea typeface="Calibri" panose="020F0502020204030204" pitchFamily="34" charset="0"/>
                <a:cs typeface="Times New Roman" panose="02020603050405020304" pitchFamily="18" charset="0"/>
              </a:rPr>
              <a:t>– Mae aduniad yn fwy nag un digwyddiad mawr, mae’n broses o ail-addasu, a gyda phob proses, gall hyn gymryd amser. Gall mwy o newid i ddynameg y teulu achosi dryswch. Gall y personél gwasanaeth sy’n dychwelyd gael eu heffeithio mewn ffordd negyddol a gall hyn effeithio ar weddill y teulu.</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1200" b="1" dirty="0">
                <a:effectLst/>
                <a:latin typeface="Arial" panose="020B0604020202020204" pitchFamily="34" charset="0"/>
                <a:ea typeface="Calibri" panose="020F0502020204030204" pitchFamily="34" charset="0"/>
                <a:cs typeface="Times New Roman" panose="02020603050405020304" pitchFamily="18" charset="0"/>
              </a:rPr>
              <a:t>Gwyliau ar ôl Taith Weithredol </a:t>
            </a:r>
            <a:r>
              <a:rPr lang="cy-GB" sz="1200" dirty="0">
                <a:effectLst/>
                <a:latin typeface="Arial" panose="020B0604020202020204" pitchFamily="34" charset="0"/>
                <a:ea typeface="Calibri" panose="020F0502020204030204" pitchFamily="34" charset="0"/>
                <a:cs typeface="Times New Roman" panose="02020603050405020304" pitchFamily="18" charset="0"/>
              </a:rPr>
              <a:t>– Fel arfer caniateir cyfnod o Orffwys ac Adfer i bob aelod sy’n gwasanaethu sydd wedi cael eu hadleoli, ond mae hyn yn dibynnu ar hyd y daith a’r gofynion milwrol. Nid yw’n anghyffredin i deuluoedd gwasanaeth wneud cais am absenoldeb yn ystod y tymor ar gyfer eu plant yn ystod y cyfnod hwn.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17</a:t>
            </a:fld>
            <a:endParaRPr lang="en-GB"/>
          </a:p>
        </p:txBody>
      </p:sp>
    </p:spTree>
    <p:extLst>
      <p:ext uri="{BB962C8B-B14F-4D97-AF65-F5344CB8AC3E}">
        <p14:creationId xmlns:p14="http://schemas.microsoft.com/office/powerpoint/2010/main" val="1459642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18</a:t>
            </a:fld>
            <a:endParaRPr lang="en-GB"/>
          </a:p>
        </p:txBody>
      </p:sp>
    </p:spTree>
    <p:extLst>
      <p:ext uri="{BB962C8B-B14F-4D97-AF65-F5344CB8AC3E}">
        <p14:creationId xmlns:p14="http://schemas.microsoft.com/office/powerpoint/2010/main" val="2128182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19</a:t>
            </a:fld>
            <a:endParaRPr lang="en-GB"/>
          </a:p>
        </p:txBody>
      </p:sp>
    </p:spTree>
    <p:extLst>
      <p:ext uri="{BB962C8B-B14F-4D97-AF65-F5344CB8AC3E}">
        <p14:creationId xmlns:p14="http://schemas.microsoft.com/office/powerpoint/2010/main" val="1011766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200" kern="1200" dirty="0">
                <a:solidFill>
                  <a:schemeClr val="tx1"/>
                </a:solidFill>
                <a:effectLst/>
                <a:latin typeface="+mn-lt"/>
                <a:ea typeface="+mn-ea"/>
                <a:cs typeface="+mn-cs"/>
              </a:rPr>
              <a:t>Mae’r cyflwyniad hwn wedi cael ei ddylunio i bara am oddeutu awr, ond gellir ei addasu/leihau fel sy’n briodol yn seiliedig ar y gynulleidfa.</a:t>
            </a:r>
            <a:r>
              <a:rPr lang="en-GB" sz="1200" kern="1200" dirty="0">
                <a:solidFill>
                  <a:schemeClr val="tx1"/>
                </a:solidFill>
                <a:effectLst/>
                <a:latin typeface="+mn-lt"/>
                <a:ea typeface="+mn-ea"/>
                <a:cs typeface="+mn-cs"/>
              </a:rPr>
              <a:t> </a:t>
            </a:r>
          </a:p>
          <a:p>
            <a:r>
              <a:rPr lang="cy-GB" sz="1200" kern="1200" dirty="0">
                <a:solidFill>
                  <a:schemeClr val="tx1"/>
                </a:solidFill>
                <a:effectLst/>
                <a:latin typeface="+mn-lt"/>
                <a:ea typeface="+mn-ea"/>
                <a:cs typeface="+mn-cs"/>
              </a:rPr>
              <a:t>Mae amser yn cael ei roi ar gyfer trafodaethau a chwestiynau drwy gydol y cyflwyniad – os oes gennych ragor o amser, gellir ymestyn hyn.</a:t>
            </a:r>
            <a:endParaRPr lang="en-GB" sz="1200" kern="1200" dirty="0">
              <a:solidFill>
                <a:schemeClr val="tx1"/>
              </a:solidFill>
              <a:effectLst/>
              <a:latin typeface="+mn-lt"/>
              <a:ea typeface="+mn-ea"/>
              <a:cs typeface="+mn-cs"/>
            </a:endParaRPr>
          </a:p>
          <a:p>
            <a:r>
              <a:rPr lang="cy-GB" sz="1200" kern="1200" dirty="0">
                <a:solidFill>
                  <a:schemeClr val="tx1"/>
                </a:solidFill>
                <a:effectLst/>
                <a:latin typeface="+mn-lt"/>
                <a:ea typeface="+mn-ea"/>
                <a:cs typeface="+mn-cs"/>
              </a:rPr>
              <a:t>***Cyn cyflwyno’r cyflwyniad, bydd angen ychwanegu’r wybodaeth briodol i sleidiau 7, 18, 21, 23, 26, 28-30.</a:t>
            </a:r>
            <a:endParaRPr lang="en-GB" sz="1200" kern="1200" dirty="0">
              <a:solidFill>
                <a:schemeClr val="tx1"/>
              </a:solidFill>
              <a:effectLst/>
              <a:latin typeface="+mn-lt"/>
              <a:ea typeface="+mn-ea"/>
              <a:cs typeface="+mn-cs"/>
            </a:endParaRPr>
          </a:p>
          <a:p>
            <a:r>
              <a:rPr lang="cy-GB" sz="1200" kern="1200" dirty="0">
                <a:solidFill>
                  <a:schemeClr val="tx1"/>
                </a:solidFill>
                <a:effectLst/>
                <a:latin typeface="+mn-lt"/>
                <a:ea typeface="+mn-ea"/>
                <a:cs typeface="+mn-cs"/>
              </a:rPr>
              <a:t>Byddwch yn ymwybodol o bwy yw Swyddog Cyswllt y Lluoedd Arfog/Cefnogwr y Lluoedd Arfog/Swyddog Lles Uned yn eich ardal (os yw’n briodol) – efallai eu bod yn dymuno mynychu’r cyflwyniad i gefnogi’r ddarpariaeth.</a:t>
            </a:r>
            <a:endParaRPr lang="en-GB" sz="1200" kern="1200" dirty="0">
              <a:solidFill>
                <a:schemeClr val="tx1"/>
              </a:solidFill>
              <a:effectLst/>
              <a:latin typeface="+mn-lt"/>
              <a:ea typeface="+mn-ea"/>
              <a:cs typeface="+mn-cs"/>
            </a:endParaRPr>
          </a:p>
          <a:p>
            <a:endParaRPr lang="en-GB" sz="2400" dirty="0"/>
          </a:p>
        </p:txBody>
      </p:sp>
      <p:sp>
        <p:nvSpPr>
          <p:cNvPr id="4" name="Slide Number Placeholder 3"/>
          <p:cNvSpPr>
            <a:spLocks noGrp="1"/>
          </p:cNvSpPr>
          <p:nvPr>
            <p:ph type="sldNum" sz="quarter" idx="5"/>
          </p:nvPr>
        </p:nvSpPr>
        <p:spPr/>
        <p:txBody>
          <a:bodyPr/>
          <a:lstStyle/>
          <a:p>
            <a:fld id="{E6C14224-3549-4487-BFB0-4BA0E126F301}" type="slidenum">
              <a:rPr lang="en-GB" smtClean="0"/>
              <a:t>2</a:t>
            </a:fld>
            <a:endParaRPr lang="en-GB"/>
          </a:p>
        </p:txBody>
      </p:sp>
    </p:spTree>
    <p:extLst>
      <p:ext uri="{BB962C8B-B14F-4D97-AF65-F5344CB8AC3E}">
        <p14:creationId xmlns:p14="http://schemas.microsoft.com/office/powerpoint/2010/main" val="1902045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200" b="1" kern="1200" dirty="0">
                <a:solidFill>
                  <a:schemeClr val="tx1"/>
                </a:solidFill>
                <a:effectLst/>
                <a:latin typeface="+mn-lt"/>
                <a:ea typeface="+mn-ea"/>
                <a:cs typeface="+mn-cs"/>
              </a:rPr>
              <a:t>Cyfnod cynefino: </a:t>
            </a:r>
            <a:r>
              <a:rPr lang="cy-GB" sz="1200" kern="1200" dirty="0">
                <a:solidFill>
                  <a:schemeClr val="tx1"/>
                </a:solidFill>
                <a:effectLst/>
                <a:latin typeface="+mn-lt"/>
                <a:ea typeface="+mn-ea"/>
                <a:cs typeface="+mn-cs"/>
              </a:rPr>
              <a:t>pan mae teulu wedi bod mewn un lle am gyfnod hir, maent fel arfer yn cynefino ac yn teimlo’n ddiogel ac yn rhan o’r gymuned.</a:t>
            </a:r>
            <a:r>
              <a:rPr lang="cy-GB" sz="1200" b="1" kern="1200" dirty="0">
                <a:solidFill>
                  <a:schemeClr val="tx1"/>
                </a:solidFill>
                <a:effectLst/>
                <a:latin typeface="+mn-lt"/>
                <a:ea typeface="+mn-ea"/>
                <a:cs typeface="+mn-cs"/>
              </a:rPr>
              <a:t> </a:t>
            </a:r>
            <a:r>
              <a:rPr lang="cy-GB" sz="1200" kern="1200" dirty="0">
                <a:solidFill>
                  <a:schemeClr val="tx1"/>
                </a:solidFill>
                <a:effectLst/>
                <a:latin typeface="+mn-lt"/>
                <a:ea typeface="+mn-ea"/>
                <a:cs typeface="+mn-cs"/>
              </a:rPr>
              <a:t>Maent yn adnabod yr ardal, mae ganddynt ffrindiau ac maent yn cymryd rhan mewn gweithgareddau yn lleol. Gallent deimlo eu bod yn perthyn i’r gymuned leol. Unwaith maent yn clywed am benodiad byddent yn dechrau proses o ddatgysylltu â’u lleoliad presennol. </a:t>
            </a:r>
            <a:endParaRPr lang="en-GB" sz="1200" kern="1200" dirty="0">
              <a:solidFill>
                <a:schemeClr val="tx1"/>
              </a:solidFill>
              <a:effectLst/>
              <a:latin typeface="+mn-lt"/>
              <a:ea typeface="+mn-ea"/>
              <a:cs typeface="+mn-cs"/>
            </a:endParaRPr>
          </a:p>
          <a:p>
            <a:r>
              <a:rPr lang="cy-GB" sz="1200" b="1" kern="1200" dirty="0">
                <a:solidFill>
                  <a:schemeClr val="tx1"/>
                </a:solidFill>
                <a:effectLst/>
                <a:latin typeface="+mn-lt"/>
                <a:ea typeface="+mn-ea"/>
                <a:cs typeface="+mn-cs"/>
              </a:rPr>
              <a:t>Y cyfnod datgysylltu: </a:t>
            </a:r>
            <a:r>
              <a:rPr lang="cy-GB" sz="1200" kern="1200" dirty="0">
                <a:solidFill>
                  <a:schemeClr val="tx1"/>
                </a:solidFill>
                <a:effectLst/>
                <a:latin typeface="+mn-lt"/>
                <a:ea typeface="+mn-ea"/>
                <a:cs typeface="+mn-cs"/>
              </a:rPr>
              <a:t>fel arfer golyga hyn eu bod yn treulio mwy o amser ac egni yn ystyried lle maent yn mynd nesaf yn hytrach na lle maen nhw ar hyn o bryd.</a:t>
            </a:r>
            <a:endParaRPr lang="en-GB" sz="1200" kern="1200" dirty="0">
              <a:solidFill>
                <a:schemeClr val="tx1"/>
              </a:solidFill>
              <a:effectLst/>
              <a:latin typeface="+mn-lt"/>
              <a:ea typeface="+mn-ea"/>
              <a:cs typeface="+mn-cs"/>
            </a:endParaRPr>
          </a:p>
          <a:p>
            <a:r>
              <a:rPr lang="cy-GB" sz="1200" b="1" kern="1200" dirty="0">
                <a:solidFill>
                  <a:schemeClr val="tx1"/>
                </a:solidFill>
                <a:effectLst/>
                <a:latin typeface="+mn-lt"/>
                <a:ea typeface="+mn-ea"/>
                <a:cs typeface="+mn-cs"/>
              </a:rPr>
              <a:t>Symud: </a:t>
            </a:r>
            <a:r>
              <a:rPr lang="cy-GB" sz="1200" kern="1200" dirty="0">
                <a:solidFill>
                  <a:schemeClr val="tx1"/>
                </a:solidFill>
                <a:effectLst/>
                <a:latin typeface="+mn-lt"/>
                <a:ea typeface="+mn-ea"/>
                <a:cs typeface="+mn-cs"/>
              </a:rPr>
              <a:t>mae trosglwyddiad yn digwydd rhwng unedau’r Lluoedd Arfog wrth benodi. Gall cyfnod y symudiad deimlo fel anhrefn gan fod bron popeth ym mywyd y teulu yn newid. Mae arferion cyffredin yn cael eu drysu, a gall hyn fod yn gyfnod ansefydlog.</a:t>
            </a:r>
            <a:endParaRPr lang="en-GB" sz="1200" kern="1200" dirty="0">
              <a:solidFill>
                <a:schemeClr val="tx1"/>
              </a:solidFill>
              <a:effectLst/>
              <a:latin typeface="+mn-lt"/>
              <a:ea typeface="+mn-ea"/>
              <a:cs typeface="+mn-cs"/>
            </a:endParaRPr>
          </a:p>
          <a:p>
            <a:r>
              <a:rPr lang="cy-GB" sz="1200" b="1" kern="1200" dirty="0">
                <a:solidFill>
                  <a:schemeClr val="tx1"/>
                </a:solidFill>
                <a:effectLst/>
                <a:latin typeface="+mn-lt"/>
                <a:ea typeface="+mn-ea"/>
                <a:cs typeface="+mn-cs"/>
              </a:rPr>
              <a:t>Ailgysylltu: </a:t>
            </a:r>
            <a:r>
              <a:rPr lang="cy-GB" sz="1200" kern="1200" dirty="0">
                <a:solidFill>
                  <a:schemeClr val="tx1"/>
                </a:solidFill>
                <a:effectLst/>
                <a:latin typeface="+mn-lt"/>
                <a:ea typeface="+mn-ea"/>
                <a:cs typeface="+mn-cs"/>
              </a:rPr>
              <a:t>wrth gyrraedd lleoliad newydd, bydd teulu milwr yn brysur yn cyfarfod pobl newydd ac yn cynefino i gymuned newydd. Gall deuluoedd milwyr deimlo emosiynau cadarnhaol a negyddol.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20</a:t>
            </a:fld>
            <a:endParaRPr lang="en-GB"/>
          </a:p>
        </p:txBody>
      </p:sp>
    </p:spTree>
    <p:extLst>
      <p:ext uri="{BB962C8B-B14F-4D97-AF65-F5344CB8AC3E}">
        <p14:creationId xmlns:p14="http://schemas.microsoft.com/office/powerpoint/2010/main" val="3132290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21</a:t>
            </a:fld>
            <a:endParaRPr lang="en-GB"/>
          </a:p>
        </p:txBody>
      </p:sp>
    </p:spTree>
    <p:extLst>
      <p:ext uri="{BB962C8B-B14F-4D97-AF65-F5344CB8AC3E}">
        <p14:creationId xmlns:p14="http://schemas.microsoft.com/office/powerpoint/2010/main" val="3352597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22</a:t>
            </a:fld>
            <a:endParaRPr lang="en-GB"/>
          </a:p>
        </p:txBody>
      </p:sp>
    </p:spTree>
    <p:extLst>
      <p:ext uri="{BB962C8B-B14F-4D97-AF65-F5344CB8AC3E}">
        <p14:creationId xmlns:p14="http://schemas.microsoft.com/office/powerpoint/2010/main" val="904967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23</a:t>
            </a:fld>
            <a:endParaRPr lang="en-GB"/>
          </a:p>
        </p:txBody>
      </p:sp>
    </p:spTree>
    <p:extLst>
      <p:ext uri="{BB962C8B-B14F-4D97-AF65-F5344CB8AC3E}">
        <p14:creationId xmlns:p14="http://schemas.microsoft.com/office/powerpoint/2010/main" val="307155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24</a:t>
            </a:fld>
            <a:endParaRPr lang="en-GB"/>
          </a:p>
        </p:txBody>
      </p:sp>
    </p:spTree>
    <p:extLst>
      <p:ext uri="{BB962C8B-B14F-4D97-AF65-F5344CB8AC3E}">
        <p14:creationId xmlns:p14="http://schemas.microsoft.com/office/powerpoint/2010/main" val="356667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25</a:t>
            </a:fld>
            <a:endParaRPr lang="en-GB"/>
          </a:p>
        </p:txBody>
      </p:sp>
    </p:spTree>
    <p:extLst>
      <p:ext uri="{BB962C8B-B14F-4D97-AF65-F5344CB8AC3E}">
        <p14:creationId xmlns:p14="http://schemas.microsoft.com/office/powerpoint/2010/main" val="2248854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26</a:t>
            </a:fld>
            <a:endParaRPr lang="en-GB"/>
          </a:p>
        </p:txBody>
      </p:sp>
    </p:spTree>
    <p:extLst>
      <p:ext uri="{BB962C8B-B14F-4D97-AF65-F5344CB8AC3E}">
        <p14:creationId xmlns:p14="http://schemas.microsoft.com/office/powerpoint/2010/main" val="10391652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27</a:t>
            </a:fld>
            <a:endParaRPr lang="en-GB"/>
          </a:p>
        </p:txBody>
      </p:sp>
    </p:spTree>
    <p:extLst>
      <p:ext uri="{BB962C8B-B14F-4D97-AF65-F5344CB8AC3E}">
        <p14:creationId xmlns:p14="http://schemas.microsoft.com/office/powerpoint/2010/main" val="2536954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28</a:t>
            </a:fld>
            <a:endParaRPr lang="en-GB"/>
          </a:p>
        </p:txBody>
      </p:sp>
    </p:spTree>
    <p:extLst>
      <p:ext uri="{BB962C8B-B14F-4D97-AF65-F5344CB8AC3E}">
        <p14:creationId xmlns:p14="http://schemas.microsoft.com/office/powerpoint/2010/main" val="3147184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29</a:t>
            </a:fld>
            <a:endParaRPr lang="en-GB"/>
          </a:p>
        </p:txBody>
      </p:sp>
    </p:spTree>
    <p:extLst>
      <p:ext uri="{BB962C8B-B14F-4D97-AF65-F5344CB8AC3E}">
        <p14:creationId xmlns:p14="http://schemas.microsoft.com/office/powerpoint/2010/main" val="2765348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GB" sz="1200" kern="1200" dirty="0">
                <a:solidFill>
                  <a:schemeClr val="tx1"/>
                </a:solidFill>
                <a:effectLst/>
                <a:latin typeface="+mn-lt"/>
                <a:ea typeface="+mn-ea"/>
                <a:cs typeface="+mn-cs"/>
              </a:rPr>
              <a:t>Dyma ddiffiniad SSCE Cymru – gall ddiffiniadau eraill amrywio.</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89015079-B8E1-4603-AB87-9C2A338EB3FE}" type="slidenum">
              <a:rPr lang="en-GB" smtClean="0"/>
              <a:t>3</a:t>
            </a:fld>
            <a:endParaRPr lang="en-GB"/>
          </a:p>
        </p:txBody>
      </p:sp>
    </p:spTree>
    <p:extLst>
      <p:ext uri="{BB962C8B-B14F-4D97-AF65-F5344CB8AC3E}">
        <p14:creationId xmlns:p14="http://schemas.microsoft.com/office/powerpoint/2010/main" val="6950418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30</a:t>
            </a:fld>
            <a:endParaRPr lang="en-GB"/>
          </a:p>
        </p:txBody>
      </p:sp>
    </p:spTree>
    <p:extLst>
      <p:ext uri="{BB962C8B-B14F-4D97-AF65-F5344CB8AC3E}">
        <p14:creationId xmlns:p14="http://schemas.microsoft.com/office/powerpoint/2010/main" val="2774292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Arial" panose="020B0604020202020204" pitchFamily="34" charset="0"/>
                <a:ea typeface="Calibri" panose="020F0502020204030204" pitchFamily="34" charset="0"/>
                <a:cs typeface="Times New Roman" panose="02020603050405020304" pitchFamily="18" charset="0"/>
              </a:rPr>
              <a:t>2. </a:t>
            </a:r>
            <a:r>
              <a:rPr lang="cy-GB" sz="1200" dirty="0">
                <a:effectLst/>
                <a:latin typeface="Arial" panose="020B0604020202020204" pitchFamily="34" charset="0"/>
                <a:ea typeface="Calibri" panose="020F0502020204030204" pitchFamily="34" charset="0"/>
                <a:cs typeface="Times New Roman" panose="02020603050405020304" pitchFamily="18" charset="0"/>
              </a:rPr>
              <a:t>Gellir cyflawni’r weithgaredd hon drwy ofyn i bobl sefyll os allent ateb ydw i unrhyw un o'r cwestiynau. Erbyn y cwestiwn olaf, mae’n debygol y bydd pawb yn sefyll.</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4</a:t>
            </a:fld>
            <a:endParaRPr lang="en-GB"/>
          </a:p>
        </p:txBody>
      </p:sp>
    </p:spTree>
    <p:extLst>
      <p:ext uri="{BB962C8B-B14F-4D97-AF65-F5344CB8AC3E}">
        <p14:creationId xmlns:p14="http://schemas.microsoft.com/office/powerpoint/2010/main" val="58938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GB" sz="1200" kern="1200" dirty="0">
                <a:solidFill>
                  <a:schemeClr val="tx1"/>
                </a:solidFill>
                <a:effectLst/>
                <a:latin typeface="+mn-lt"/>
                <a:ea typeface="+mn-ea"/>
                <a:cs typeface="+mn-cs"/>
              </a:rPr>
              <a:t>Gwyliwch y ffilm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6C14224-3549-4487-BFB0-4BA0E126F301}" type="slidenum">
              <a:rPr lang="en-GB" smtClean="0"/>
              <a:t>5</a:t>
            </a:fld>
            <a:endParaRPr lang="en-GB"/>
          </a:p>
        </p:txBody>
      </p:sp>
    </p:spTree>
    <p:extLst>
      <p:ext uri="{BB962C8B-B14F-4D97-AF65-F5344CB8AC3E}">
        <p14:creationId xmlns:p14="http://schemas.microsoft.com/office/powerpoint/2010/main" val="2044255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6</a:t>
            </a:fld>
            <a:endParaRPr lang="en-GB"/>
          </a:p>
        </p:txBody>
      </p:sp>
    </p:spTree>
    <p:extLst>
      <p:ext uri="{BB962C8B-B14F-4D97-AF65-F5344CB8AC3E}">
        <p14:creationId xmlns:p14="http://schemas.microsoft.com/office/powerpoint/2010/main" val="58938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GB" sz="1200" kern="1200" dirty="0">
                <a:solidFill>
                  <a:schemeClr val="tx1"/>
                </a:solidFill>
                <a:effectLst/>
                <a:latin typeface="+mn-lt"/>
                <a:ea typeface="+mn-ea"/>
                <a:cs typeface="+mn-cs"/>
              </a:rPr>
              <a:t>Gwybodaeth ychwanegol: Yn </a:t>
            </a:r>
            <a:r>
              <a:rPr lang="cy-GB" sz="1200" u="sng" kern="1200" dirty="0">
                <a:solidFill>
                  <a:schemeClr val="tx1"/>
                </a:solidFill>
                <a:effectLst/>
                <a:latin typeface="+mn-lt"/>
                <a:ea typeface="+mn-ea"/>
                <a:cs typeface="+mn-cs"/>
                <a:hlinkClick r:id="rId3"/>
              </a:rPr>
              <a:t>Adroddiad Blynyddol Cyfamod y Lluoedd Arfog Llywodraeth Cymru 2019</a:t>
            </a:r>
            <a:r>
              <a:rPr lang="cy-GB" sz="1200" kern="1200" dirty="0">
                <a:solidFill>
                  <a:schemeClr val="tx1"/>
                </a:solidFill>
                <a:effectLst/>
                <a:latin typeface="+mn-lt"/>
                <a:ea typeface="+mn-ea"/>
                <a:cs typeface="+mn-cs"/>
              </a:rPr>
              <a:t>, fe wnaeth Kirsty Williams AC, y Gweinidog dros Addysg yr ymrwymiad i gasglu data ar blant Milwyr yng Nghymru.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7</a:t>
            </a:fld>
            <a:endParaRPr lang="en-GB"/>
          </a:p>
        </p:txBody>
      </p:sp>
    </p:spTree>
    <p:extLst>
      <p:ext uri="{BB962C8B-B14F-4D97-AF65-F5344CB8AC3E}">
        <p14:creationId xmlns:p14="http://schemas.microsoft.com/office/powerpoint/2010/main" val="360214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C14224-3549-4487-BFB0-4BA0E126F301}" type="slidenum">
              <a:rPr lang="en-GB" smtClean="0"/>
              <a:t>8</a:t>
            </a:fld>
            <a:endParaRPr lang="en-GB"/>
          </a:p>
        </p:txBody>
      </p:sp>
    </p:spTree>
    <p:extLst>
      <p:ext uri="{BB962C8B-B14F-4D97-AF65-F5344CB8AC3E}">
        <p14:creationId xmlns:p14="http://schemas.microsoft.com/office/powerpoint/2010/main" val="307197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015079-B8E1-4603-AB87-9C2A338EB3FE}" type="slidenum">
              <a:rPr lang="en-GB" smtClean="0"/>
              <a:t>9</a:t>
            </a:fld>
            <a:endParaRPr lang="en-GB"/>
          </a:p>
        </p:txBody>
      </p:sp>
    </p:spTree>
    <p:extLst>
      <p:ext uri="{BB962C8B-B14F-4D97-AF65-F5344CB8AC3E}">
        <p14:creationId xmlns:p14="http://schemas.microsoft.com/office/powerpoint/2010/main" val="1654139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DD469-C42D-4BE5-892E-DFDC911BF0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DA5872B-74AF-4738-BC3D-F35840A6FC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9C47ED2-C0C9-4E92-AD97-68614F53B826}"/>
              </a:ext>
            </a:extLst>
          </p:cNvPr>
          <p:cNvSpPr>
            <a:spLocks noGrp="1"/>
          </p:cNvSpPr>
          <p:nvPr>
            <p:ph type="dt" sz="half" idx="10"/>
          </p:nvPr>
        </p:nvSpPr>
        <p:spPr/>
        <p:txBody>
          <a:bodyPr/>
          <a:lstStyle/>
          <a:p>
            <a:fld id="{13DF8D25-3EA0-41D6-BB82-2BA6EF7BA78A}" type="datetimeFigureOut">
              <a:rPr lang="en-GB" smtClean="0"/>
              <a:t>09/07/2020</a:t>
            </a:fld>
            <a:endParaRPr lang="en-GB"/>
          </a:p>
        </p:txBody>
      </p:sp>
      <p:sp>
        <p:nvSpPr>
          <p:cNvPr id="5" name="Footer Placeholder 4">
            <a:extLst>
              <a:ext uri="{FF2B5EF4-FFF2-40B4-BE49-F238E27FC236}">
                <a16:creationId xmlns:a16="http://schemas.microsoft.com/office/drawing/2014/main" id="{60B969AC-4DC0-4374-888F-96C976B9AF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202188-FFC0-459E-BDA5-525ECFDEC2B7}"/>
              </a:ext>
            </a:extLst>
          </p:cNvPr>
          <p:cNvSpPr>
            <a:spLocks noGrp="1"/>
          </p:cNvSpPr>
          <p:nvPr>
            <p:ph type="sldNum" sz="quarter" idx="12"/>
          </p:nvPr>
        </p:nvSpPr>
        <p:spPr/>
        <p:txBody>
          <a:bodyPr/>
          <a:lstStyle/>
          <a:p>
            <a:fld id="{A118D04D-0FC1-4EF3-917D-946D894FEB93}" type="slidenum">
              <a:rPr lang="en-GB" smtClean="0"/>
              <a:t>‹#›</a:t>
            </a:fld>
            <a:endParaRPr lang="en-GB"/>
          </a:p>
        </p:txBody>
      </p:sp>
    </p:spTree>
    <p:extLst>
      <p:ext uri="{BB962C8B-B14F-4D97-AF65-F5344CB8AC3E}">
        <p14:creationId xmlns:p14="http://schemas.microsoft.com/office/powerpoint/2010/main" val="3155174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B7E35-E90F-4A2B-A70D-AF8102D4570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1CF50A-0745-4B79-B48C-BC9F6C6F6A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A32974-42FD-4D65-9834-E57EB53B39E1}"/>
              </a:ext>
            </a:extLst>
          </p:cNvPr>
          <p:cNvSpPr>
            <a:spLocks noGrp="1"/>
          </p:cNvSpPr>
          <p:nvPr>
            <p:ph type="dt" sz="half" idx="10"/>
          </p:nvPr>
        </p:nvSpPr>
        <p:spPr/>
        <p:txBody>
          <a:bodyPr/>
          <a:lstStyle/>
          <a:p>
            <a:fld id="{13DF8D25-3EA0-41D6-BB82-2BA6EF7BA78A}" type="datetimeFigureOut">
              <a:rPr lang="en-GB" smtClean="0"/>
              <a:t>09/07/2020</a:t>
            </a:fld>
            <a:endParaRPr lang="en-GB"/>
          </a:p>
        </p:txBody>
      </p:sp>
      <p:sp>
        <p:nvSpPr>
          <p:cNvPr id="5" name="Footer Placeholder 4">
            <a:extLst>
              <a:ext uri="{FF2B5EF4-FFF2-40B4-BE49-F238E27FC236}">
                <a16:creationId xmlns:a16="http://schemas.microsoft.com/office/drawing/2014/main" id="{5D2E1D5D-A146-48CD-B2E4-3489A39B42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169055-F17C-497E-BC4A-C226A5AF24FF}"/>
              </a:ext>
            </a:extLst>
          </p:cNvPr>
          <p:cNvSpPr>
            <a:spLocks noGrp="1"/>
          </p:cNvSpPr>
          <p:nvPr>
            <p:ph type="sldNum" sz="quarter" idx="12"/>
          </p:nvPr>
        </p:nvSpPr>
        <p:spPr/>
        <p:txBody>
          <a:bodyPr/>
          <a:lstStyle/>
          <a:p>
            <a:fld id="{A118D04D-0FC1-4EF3-917D-946D894FEB93}" type="slidenum">
              <a:rPr lang="en-GB" smtClean="0"/>
              <a:t>‹#›</a:t>
            </a:fld>
            <a:endParaRPr lang="en-GB"/>
          </a:p>
        </p:txBody>
      </p:sp>
    </p:spTree>
    <p:extLst>
      <p:ext uri="{BB962C8B-B14F-4D97-AF65-F5344CB8AC3E}">
        <p14:creationId xmlns:p14="http://schemas.microsoft.com/office/powerpoint/2010/main" val="3327722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3EDD20-D051-4695-AB04-8496FA49F45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4BAA55-98AD-414C-A2AA-2A8AA915D8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B40B35-749B-4D26-9E19-4ACD5D018437}"/>
              </a:ext>
            </a:extLst>
          </p:cNvPr>
          <p:cNvSpPr>
            <a:spLocks noGrp="1"/>
          </p:cNvSpPr>
          <p:nvPr>
            <p:ph type="dt" sz="half" idx="10"/>
          </p:nvPr>
        </p:nvSpPr>
        <p:spPr/>
        <p:txBody>
          <a:bodyPr/>
          <a:lstStyle/>
          <a:p>
            <a:fld id="{13DF8D25-3EA0-41D6-BB82-2BA6EF7BA78A}" type="datetimeFigureOut">
              <a:rPr lang="en-GB" smtClean="0"/>
              <a:t>09/07/2020</a:t>
            </a:fld>
            <a:endParaRPr lang="en-GB"/>
          </a:p>
        </p:txBody>
      </p:sp>
      <p:sp>
        <p:nvSpPr>
          <p:cNvPr id="5" name="Footer Placeholder 4">
            <a:extLst>
              <a:ext uri="{FF2B5EF4-FFF2-40B4-BE49-F238E27FC236}">
                <a16:creationId xmlns:a16="http://schemas.microsoft.com/office/drawing/2014/main" id="{126E8A9C-D0B3-4752-8358-7EB402BA96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23A40A-F184-4BEB-8E8C-AC64F04B6F7E}"/>
              </a:ext>
            </a:extLst>
          </p:cNvPr>
          <p:cNvSpPr>
            <a:spLocks noGrp="1"/>
          </p:cNvSpPr>
          <p:nvPr>
            <p:ph type="sldNum" sz="quarter" idx="12"/>
          </p:nvPr>
        </p:nvSpPr>
        <p:spPr/>
        <p:txBody>
          <a:bodyPr/>
          <a:lstStyle/>
          <a:p>
            <a:fld id="{A118D04D-0FC1-4EF3-917D-946D894FEB93}" type="slidenum">
              <a:rPr lang="en-GB" smtClean="0"/>
              <a:t>‹#›</a:t>
            </a:fld>
            <a:endParaRPr lang="en-GB"/>
          </a:p>
        </p:txBody>
      </p:sp>
    </p:spTree>
    <p:extLst>
      <p:ext uri="{BB962C8B-B14F-4D97-AF65-F5344CB8AC3E}">
        <p14:creationId xmlns:p14="http://schemas.microsoft.com/office/powerpoint/2010/main" val="2607143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EF244-6655-4BE7-97D6-8CD79ECAE26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7DFE54-FA61-46B6-8A60-0FA8E95796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CBD890-C885-4D92-9A85-78B99B92EEA1}"/>
              </a:ext>
            </a:extLst>
          </p:cNvPr>
          <p:cNvSpPr>
            <a:spLocks noGrp="1"/>
          </p:cNvSpPr>
          <p:nvPr>
            <p:ph type="dt" sz="half" idx="10"/>
          </p:nvPr>
        </p:nvSpPr>
        <p:spPr/>
        <p:txBody>
          <a:bodyPr/>
          <a:lstStyle/>
          <a:p>
            <a:fld id="{13DF8D25-3EA0-41D6-BB82-2BA6EF7BA78A}" type="datetimeFigureOut">
              <a:rPr lang="en-GB" smtClean="0"/>
              <a:t>09/07/2020</a:t>
            </a:fld>
            <a:endParaRPr lang="en-GB"/>
          </a:p>
        </p:txBody>
      </p:sp>
      <p:sp>
        <p:nvSpPr>
          <p:cNvPr id="5" name="Footer Placeholder 4">
            <a:extLst>
              <a:ext uri="{FF2B5EF4-FFF2-40B4-BE49-F238E27FC236}">
                <a16:creationId xmlns:a16="http://schemas.microsoft.com/office/drawing/2014/main" id="{FC678761-706E-46B8-AF19-76EACAAE98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6096D4-CDEE-41B1-802D-FB61FA444D45}"/>
              </a:ext>
            </a:extLst>
          </p:cNvPr>
          <p:cNvSpPr>
            <a:spLocks noGrp="1"/>
          </p:cNvSpPr>
          <p:nvPr>
            <p:ph type="sldNum" sz="quarter" idx="12"/>
          </p:nvPr>
        </p:nvSpPr>
        <p:spPr/>
        <p:txBody>
          <a:bodyPr/>
          <a:lstStyle/>
          <a:p>
            <a:fld id="{A118D04D-0FC1-4EF3-917D-946D894FEB93}" type="slidenum">
              <a:rPr lang="en-GB" smtClean="0"/>
              <a:t>‹#›</a:t>
            </a:fld>
            <a:endParaRPr lang="en-GB"/>
          </a:p>
        </p:txBody>
      </p:sp>
    </p:spTree>
    <p:extLst>
      <p:ext uri="{BB962C8B-B14F-4D97-AF65-F5344CB8AC3E}">
        <p14:creationId xmlns:p14="http://schemas.microsoft.com/office/powerpoint/2010/main" val="2170433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92B6B-9D0E-4013-ABD9-575BBC6627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09FE96C-FD73-4599-BEE1-74B1AD7A83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F777B8-B3EF-4317-90CB-1F418B61ED72}"/>
              </a:ext>
            </a:extLst>
          </p:cNvPr>
          <p:cNvSpPr>
            <a:spLocks noGrp="1"/>
          </p:cNvSpPr>
          <p:nvPr>
            <p:ph type="dt" sz="half" idx="10"/>
          </p:nvPr>
        </p:nvSpPr>
        <p:spPr/>
        <p:txBody>
          <a:bodyPr/>
          <a:lstStyle/>
          <a:p>
            <a:fld id="{13DF8D25-3EA0-41D6-BB82-2BA6EF7BA78A}" type="datetimeFigureOut">
              <a:rPr lang="en-GB" smtClean="0"/>
              <a:t>09/07/2020</a:t>
            </a:fld>
            <a:endParaRPr lang="en-GB"/>
          </a:p>
        </p:txBody>
      </p:sp>
      <p:sp>
        <p:nvSpPr>
          <p:cNvPr id="5" name="Footer Placeholder 4">
            <a:extLst>
              <a:ext uri="{FF2B5EF4-FFF2-40B4-BE49-F238E27FC236}">
                <a16:creationId xmlns:a16="http://schemas.microsoft.com/office/drawing/2014/main" id="{5A0A34F8-F76F-4F13-8FC5-FD7EDCF7E3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17FAC5-4421-43A9-9083-4661E19E823B}"/>
              </a:ext>
            </a:extLst>
          </p:cNvPr>
          <p:cNvSpPr>
            <a:spLocks noGrp="1"/>
          </p:cNvSpPr>
          <p:nvPr>
            <p:ph type="sldNum" sz="quarter" idx="12"/>
          </p:nvPr>
        </p:nvSpPr>
        <p:spPr/>
        <p:txBody>
          <a:bodyPr/>
          <a:lstStyle/>
          <a:p>
            <a:fld id="{A118D04D-0FC1-4EF3-917D-946D894FEB93}" type="slidenum">
              <a:rPr lang="en-GB" smtClean="0"/>
              <a:t>‹#›</a:t>
            </a:fld>
            <a:endParaRPr lang="en-GB"/>
          </a:p>
        </p:txBody>
      </p:sp>
    </p:spTree>
    <p:extLst>
      <p:ext uri="{BB962C8B-B14F-4D97-AF65-F5344CB8AC3E}">
        <p14:creationId xmlns:p14="http://schemas.microsoft.com/office/powerpoint/2010/main" val="1368041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D1948-442D-48BD-B99B-D61F330067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3A582BE-2E45-4F93-8787-246DEC99FE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974C11A-B110-44A2-B4D9-2523759E8A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E0A4C10-83AE-4DDF-BC7E-79E066B5F5C6}"/>
              </a:ext>
            </a:extLst>
          </p:cNvPr>
          <p:cNvSpPr>
            <a:spLocks noGrp="1"/>
          </p:cNvSpPr>
          <p:nvPr>
            <p:ph type="dt" sz="half" idx="10"/>
          </p:nvPr>
        </p:nvSpPr>
        <p:spPr/>
        <p:txBody>
          <a:bodyPr/>
          <a:lstStyle/>
          <a:p>
            <a:fld id="{13DF8D25-3EA0-41D6-BB82-2BA6EF7BA78A}" type="datetimeFigureOut">
              <a:rPr lang="en-GB" smtClean="0"/>
              <a:t>09/07/2020</a:t>
            </a:fld>
            <a:endParaRPr lang="en-GB"/>
          </a:p>
        </p:txBody>
      </p:sp>
      <p:sp>
        <p:nvSpPr>
          <p:cNvPr id="6" name="Footer Placeholder 5">
            <a:extLst>
              <a:ext uri="{FF2B5EF4-FFF2-40B4-BE49-F238E27FC236}">
                <a16:creationId xmlns:a16="http://schemas.microsoft.com/office/drawing/2014/main" id="{FF0CB752-0EA8-41DD-97CD-A09A4AAA5B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7E324B-9DD4-4410-8642-26F692F732AC}"/>
              </a:ext>
            </a:extLst>
          </p:cNvPr>
          <p:cNvSpPr>
            <a:spLocks noGrp="1"/>
          </p:cNvSpPr>
          <p:nvPr>
            <p:ph type="sldNum" sz="quarter" idx="12"/>
          </p:nvPr>
        </p:nvSpPr>
        <p:spPr/>
        <p:txBody>
          <a:bodyPr/>
          <a:lstStyle/>
          <a:p>
            <a:fld id="{A118D04D-0FC1-4EF3-917D-946D894FEB93}" type="slidenum">
              <a:rPr lang="en-GB" smtClean="0"/>
              <a:t>‹#›</a:t>
            </a:fld>
            <a:endParaRPr lang="en-GB"/>
          </a:p>
        </p:txBody>
      </p:sp>
    </p:spTree>
    <p:extLst>
      <p:ext uri="{BB962C8B-B14F-4D97-AF65-F5344CB8AC3E}">
        <p14:creationId xmlns:p14="http://schemas.microsoft.com/office/powerpoint/2010/main" val="4162132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36B98-768B-4F4C-A004-FD7375A6B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E74C3F-78B4-4045-BBFC-966F9702EC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6FDA82-8414-4619-B062-216E0A596A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8C82CC3-C035-429A-AFE9-FE404AA019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222428-4EA0-49C4-8D06-EB9E00F3B0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18986AA-3BB0-4896-86DD-739DDE03CB53}"/>
              </a:ext>
            </a:extLst>
          </p:cNvPr>
          <p:cNvSpPr>
            <a:spLocks noGrp="1"/>
          </p:cNvSpPr>
          <p:nvPr>
            <p:ph type="dt" sz="half" idx="10"/>
          </p:nvPr>
        </p:nvSpPr>
        <p:spPr/>
        <p:txBody>
          <a:bodyPr/>
          <a:lstStyle/>
          <a:p>
            <a:fld id="{13DF8D25-3EA0-41D6-BB82-2BA6EF7BA78A}" type="datetimeFigureOut">
              <a:rPr lang="en-GB" smtClean="0"/>
              <a:t>09/07/2020</a:t>
            </a:fld>
            <a:endParaRPr lang="en-GB"/>
          </a:p>
        </p:txBody>
      </p:sp>
      <p:sp>
        <p:nvSpPr>
          <p:cNvPr id="8" name="Footer Placeholder 7">
            <a:extLst>
              <a:ext uri="{FF2B5EF4-FFF2-40B4-BE49-F238E27FC236}">
                <a16:creationId xmlns:a16="http://schemas.microsoft.com/office/drawing/2014/main" id="{7AE9B532-179E-4137-9639-9DCFB7496A3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963C533-EB47-4218-B86D-1F7AFE1F19FF}"/>
              </a:ext>
            </a:extLst>
          </p:cNvPr>
          <p:cNvSpPr>
            <a:spLocks noGrp="1"/>
          </p:cNvSpPr>
          <p:nvPr>
            <p:ph type="sldNum" sz="quarter" idx="12"/>
          </p:nvPr>
        </p:nvSpPr>
        <p:spPr/>
        <p:txBody>
          <a:bodyPr/>
          <a:lstStyle/>
          <a:p>
            <a:fld id="{A118D04D-0FC1-4EF3-917D-946D894FEB93}" type="slidenum">
              <a:rPr lang="en-GB" smtClean="0"/>
              <a:t>‹#›</a:t>
            </a:fld>
            <a:endParaRPr lang="en-GB"/>
          </a:p>
        </p:txBody>
      </p:sp>
    </p:spTree>
    <p:extLst>
      <p:ext uri="{BB962C8B-B14F-4D97-AF65-F5344CB8AC3E}">
        <p14:creationId xmlns:p14="http://schemas.microsoft.com/office/powerpoint/2010/main" val="3048413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7A126-4F1F-42D8-BA79-53A38B64ACF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2AC1948-8392-45F2-8259-80D1408AD1FF}"/>
              </a:ext>
            </a:extLst>
          </p:cNvPr>
          <p:cNvSpPr>
            <a:spLocks noGrp="1"/>
          </p:cNvSpPr>
          <p:nvPr>
            <p:ph type="dt" sz="half" idx="10"/>
          </p:nvPr>
        </p:nvSpPr>
        <p:spPr/>
        <p:txBody>
          <a:bodyPr/>
          <a:lstStyle/>
          <a:p>
            <a:fld id="{13DF8D25-3EA0-41D6-BB82-2BA6EF7BA78A}" type="datetimeFigureOut">
              <a:rPr lang="en-GB" smtClean="0"/>
              <a:t>09/07/2020</a:t>
            </a:fld>
            <a:endParaRPr lang="en-GB"/>
          </a:p>
        </p:txBody>
      </p:sp>
      <p:sp>
        <p:nvSpPr>
          <p:cNvPr id="4" name="Footer Placeholder 3">
            <a:extLst>
              <a:ext uri="{FF2B5EF4-FFF2-40B4-BE49-F238E27FC236}">
                <a16:creationId xmlns:a16="http://schemas.microsoft.com/office/drawing/2014/main" id="{00D078D5-3F2B-40D8-B2BA-F59CA09AE2B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E6F315F-F617-4FA7-A17A-2A3279C7548B}"/>
              </a:ext>
            </a:extLst>
          </p:cNvPr>
          <p:cNvSpPr>
            <a:spLocks noGrp="1"/>
          </p:cNvSpPr>
          <p:nvPr>
            <p:ph type="sldNum" sz="quarter" idx="12"/>
          </p:nvPr>
        </p:nvSpPr>
        <p:spPr/>
        <p:txBody>
          <a:bodyPr/>
          <a:lstStyle/>
          <a:p>
            <a:fld id="{A118D04D-0FC1-4EF3-917D-946D894FEB93}" type="slidenum">
              <a:rPr lang="en-GB" smtClean="0"/>
              <a:t>‹#›</a:t>
            </a:fld>
            <a:endParaRPr lang="en-GB"/>
          </a:p>
        </p:txBody>
      </p:sp>
    </p:spTree>
    <p:extLst>
      <p:ext uri="{BB962C8B-B14F-4D97-AF65-F5344CB8AC3E}">
        <p14:creationId xmlns:p14="http://schemas.microsoft.com/office/powerpoint/2010/main" val="215422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9FEA24-2160-44F1-89B4-847EF76505D0}"/>
              </a:ext>
            </a:extLst>
          </p:cNvPr>
          <p:cNvSpPr>
            <a:spLocks noGrp="1"/>
          </p:cNvSpPr>
          <p:nvPr>
            <p:ph type="dt" sz="half" idx="10"/>
          </p:nvPr>
        </p:nvSpPr>
        <p:spPr/>
        <p:txBody>
          <a:bodyPr/>
          <a:lstStyle/>
          <a:p>
            <a:fld id="{13DF8D25-3EA0-41D6-BB82-2BA6EF7BA78A}" type="datetimeFigureOut">
              <a:rPr lang="en-GB" smtClean="0"/>
              <a:t>09/07/2020</a:t>
            </a:fld>
            <a:endParaRPr lang="en-GB"/>
          </a:p>
        </p:txBody>
      </p:sp>
      <p:sp>
        <p:nvSpPr>
          <p:cNvPr id="3" name="Footer Placeholder 2">
            <a:extLst>
              <a:ext uri="{FF2B5EF4-FFF2-40B4-BE49-F238E27FC236}">
                <a16:creationId xmlns:a16="http://schemas.microsoft.com/office/drawing/2014/main" id="{F14BDD8C-7A53-4920-B0C6-86250CF7272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00E98FF-5F45-4C27-855E-5B5C8C9464DC}"/>
              </a:ext>
            </a:extLst>
          </p:cNvPr>
          <p:cNvSpPr>
            <a:spLocks noGrp="1"/>
          </p:cNvSpPr>
          <p:nvPr>
            <p:ph type="sldNum" sz="quarter" idx="12"/>
          </p:nvPr>
        </p:nvSpPr>
        <p:spPr/>
        <p:txBody>
          <a:bodyPr/>
          <a:lstStyle/>
          <a:p>
            <a:fld id="{A118D04D-0FC1-4EF3-917D-946D894FEB93}" type="slidenum">
              <a:rPr lang="en-GB" smtClean="0"/>
              <a:t>‹#›</a:t>
            </a:fld>
            <a:endParaRPr lang="en-GB"/>
          </a:p>
        </p:txBody>
      </p:sp>
    </p:spTree>
    <p:extLst>
      <p:ext uri="{BB962C8B-B14F-4D97-AF65-F5344CB8AC3E}">
        <p14:creationId xmlns:p14="http://schemas.microsoft.com/office/powerpoint/2010/main" val="1557870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AE37E-D09A-4DCB-9BC8-B4D8342764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2E399E1-5ED1-4A27-8E51-92F80F3611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43C20F-57F1-4341-BB40-117E2DAC2E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6BDCE6-39C9-4E48-8B27-F8041C31D051}"/>
              </a:ext>
            </a:extLst>
          </p:cNvPr>
          <p:cNvSpPr>
            <a:spLocks noGrp="1"/>
          </p:cNvSpPr>
          <p:nvPr>
            <p:ph type="dt" sz="half" idx="10"/>
          </p:nvPr>
        </p:nvSpPr>
        <p:spPr/>
        <p:txBody>
          <a:bodyPr/>
          <a:lstStyle/>
          <a:p>
            <a:fld id="{13DF8D25-3EA0-41D6-BB82-2BA6EF7BA78A}" type="datetimeFigureOut">
              <a:rPr lang="en-GB" smtClean="0"/>
              <a:t>09/07/2020</a:t>
            </a:fld>
            <a:endParaRPr lang="en-GB"/>
          </a:p>
        </p:txBody>
      </p:sp>
      <p:sp>
        <p:nvSpPr>
          <p:cNvPr id="6" name="Footer Placeholder 5">
            <a:extLst>
              <a:ext uri="{FF2B5EF4-FFF2-40B4-BE49-F238E27FC236}">
                <a16:creationId xmlns:a16="http://schemas.microsoft.com/office/drawing/2014/main" id="{22D2B29C-A6FD-489B-8F7B-D4312111E7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1CBDA8-2201-4ECF-A3A1-F4AE128CF230}"/>
              </a:ext>
            </a:extLst>
          </p:cNvPr>
          <p:cNvSpPr>
            <a:spLocks noGrp="1"/>
          </p:cNvSpPr>
          <p:nvPr>
            <p:ph type="sldNum" sz="quarter" idx="12"/>
          </p:nvPr>
        </p:nvSpPr>
        <p:spPr/>
        <p:txBody>
          <a:bodyPr/>
          <a:lstStyle/>
          <a:p>
            <a:fld id="{A118D04D-0FC1-4EF3-917D-946D894FEB93}" type="slidenum">
              <a:rPr lang="en-GB" smtClean="0"/>
              <a:t>‹#›</a:t>
            </a:fld>
            <a:endParaRPr lang="en-GB"/>
          </a:p>
        </p:txBody>
      </p:sp>
    </p:spTree>
    <p:extLst>
      <p:ext uri="{BB962C8B-B14F-4D97-AF65-F5344CB8AC3E}">
        <p14:creationId xmlns:p14="http://schemas.microsoft.com/office/powerpoint/2010/main" val="3651587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4E3FF-FA0B-43A5-BCC4-F705843DF7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3DB9CDF-D8AC-4EDA-9ED7-AC01821839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D082809-3662-43B4-8B1A-7D0126991B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41B74E-E080-45EE-8E5E-1F785442295B}"/>
              </a:ext>
            </a:extLst>
          </p:cNvPr>
          <p:cNvSpPr>
            <a:spLocks noGrp="1"/>
          </p:cNvSpPr>
          <p:nvPr>
            <p:ph type="dt" sz="half" idx="10"/>
          </p:nvPr>
        </p:nvSpPr>
        <p:spPr/>
        <p:txBody>
          <a:bodyPr/>
          <a:lstStyle/>
          <a:p>
            <a:fld id="{13DF8D25-3EA0-41D6-BB82-2BA6EF7BA78A}" type="datetimeFigureOut">
              <a:rPr lang="en-GB" smtClean="0"/>
              <a:t>09/07/2020</a:t>
            </a:fld>
            <a:endParaRPr lang="en-GB"/>
          </a:p>
        </p:txBody>
      </p:sp>
      <p:sp>
        <p:nvSpPr>
          <p:cNvPr id="6" name="Footer Placeholder 5">
            <a:extLst>
              <a:ext uri="{FF2B5EF4-FFF2-40B4-BE49-F238E27FC236}">
                <a16:creationId xmlns:a16="http://schemas.microsoft.com/office/drawing/2014/main" id="{AF863429-6099-48EF-B0ED-A7564A2337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4174D0-B997-446A-BE84-0615ACD4FDFE}"/>
              </a:ext>
            </a:extLst>
          </p:cNvPr>
          <p:cNvSpPr>
            <a:spLocks noGrp="1"/>
          </p:cNvSpPr>
          <p:nvPr>
            <p:ph type="sldNum" sz="quarter" idx="12"/>
          </p:nvPr>
        </p:nvSpPr>
        <p:spPr/>
        <p:txBody>
          <a:bodyPr/>
          <a:lstStyle/>
          <a:p>
            <a:fld id="{A118D04D-0FC1-4EF3-917D-946D894FEB93}" type="slidenum">
              <a:rPr lang="en-GB" smtClean="0"/>
              <a:t>‹#›</a:t>
            </a:fld>
            <a:endParaRPr lang="en-GB"/>
          </a:p>
        </p:txBody>
      </p:sp>
    </p:spTree>
    <p:extLst>
      <p:ext uri="{BB962C8B-B14F-4D97-AF65-F5344CB8AC3E}">
        <p14:creationId xmlns:p14="http://schemas.microsoft.com/office/powerpoint/2010/main" val="1540731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C1204F-A491-4C18-9193-48D995262A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C8C61BC-41C7-4DF3-85E8-784026F364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775F6D-9B8D-4304-8963-C509C33342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DF8D25-3EA0-41D6-BB82-2BA6EF7BA78A}" type="datetimeFigureOut">
              <a:rPr lang="en-GB" smtClean="0"/>
              <a:t>09/07/2020</a:t>
            </a:fld>
            <a:endParaRPr lang="en-GB"/>
          </a:p>
        </p:txBody>
      </p:sp>
      <p:sp>
        <p:nvSpPr>
          <p:cNvPr id="5" name="Footer Placeholder 4">
            <a:extLst>
              <a:ext uri="{FF2B5EF4-FFF2-40B4-BE49-F238E27FC236}">
                <a16:creationId xmlns:a16="http://schemas.microsoft.com/office/drawing/2014/main" id="{0545A12A-275B-4F8C-A071-37B309F40E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42FF51A-0C7C-4E93-96B6-1BB3CBAD7C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18D04D-0FC1-4EF3-917D-946D894FEB93}" type="slidenum">
              <a:rPr lang="en-GB" smtClean="0"/>
              <a:t>‹#›</a:t>
            </a:fld>
            <a:endParaRPr lang="en-GB"/>
          </a:p>
        </p:txBody>
      </p:sp>
    </p:spTree>
    <p:extLst>
      <p:ext uri="{BB962C8B-B14F-4D97-AF65-F5344CB8AC3E}">
        <p14:creationId xmlns:p14="http://schemas.microsoft.com/office/powerpoint/2010/main" val="3369823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jpeg"/><Relationship Id="rId9" Type="http://schemas.microsoft.com/office/2007/relationships/diagramDrawing" Target="../diagrams/drawing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jpeg"/><Relationship Id="rId9" Type="http://schemas.microsoft.com/office/2007/relationships/diagramDrawing" Target="../diagrams/drawing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hyperlink" Target="https://www.sscecymru.co.uk/Cymraeg/default.htm" TargetMode="Externa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hyperlink" Target="https://vimeo.com/359754759"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75B75-17CA-47A9-8D09-7DA9B973E3A9}"/>
              </a:ext>
            </a:extLst>
          </p:cNvPr>
          <p:cNvPicPr>
            <a:picLocks noChangeAspect="1"/>
          </p:cNvPicPr>
          <p:nvPr/>
        </p:nvPicPr>
        <p:blipFill>
          <a:blip r:embed="rId3"/>
          <a:stretch>
            <a:fillRect/>
          </a:stretch>
        </p:blipFill>
        <p:spPr>
          <a:xfrm>
            <a:off x="1700665" y="3513751"/>
            <a:ext cx="2592235" cy="2577380"/>
          </a:xfrm>
          <a:prstGeom prst="rect">
            <a:avLst/>
          </a:prstGeom>
        </p:spPr>
      </p:pic>
      <p:pic>
        <p:nvPicPr>
          <p:cNvPr id="5" name="Picture 4">
            <a:extLst>
              <a:ext uri="{FF2B5EF4-FFF2-40B4-BE49-F238E27FC236}">
                <a16:creationId xmlns:a16="http://schemas.microsoft.com/office/drawing/2014/main" id="{99C3D640-E96F-4B5F-9B88-B579251A3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1231" y="257056"/>
            <a:ext cx="7249537" cy="1695687"/>
          </a:xfrm>
          <a:prstGeom prst="rect">
            <a:avLst/>
          </a:prstGeom>
        </p:spPr>
      </p:pic>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4">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387349" y="2067719"/>
            <a:ext cx="10985500" cy="1361281"/>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570AFD94-889A-4C02-B9F5-E8303E0AE1A0}"/>
              </a:ext>
            </a:extLst>
          </p:cNvPr>
          <p:cNvSpPr txBox="1"/>
          <p:nvPr/>
        </p:nvSpPr>
        <p:spPr>
          <a:xfrm>
            <a:off x="1599666" y="2057934"/>
            <a:ext cx="8966199" cy="1323439"/>
          </a:xfrm>
          <a:prstGeom prst="rect">
            <a:avLst/>
          </a:prstGeom>
          <a:noFill/>
        </p:spPr>
        <p:txBody>
          <a:bodyPr wrap="square" rtlCol="0">
            <a:spAutoFit/>
          </a:bodyPr>
          <a:lstStyle/>
          <a:p>
            <a:pPr algn="ctr"/>
            <a:r>
              <a:rPr lang="en-GB" sz="40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Cynorthwyo</a:t>
            </a:r>
            <a:r>
              <a:rPr lang="en-GB" sz="40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 Plant </a:t>
            </a:r>
            <a:r>
              <a:rPr lang="en-GB" sz="40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Milwyr</a:t>
            </a:r>
            <a:r>
              <a:rPr lang="en-GB" sz="40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 </a:t>
            </a:r>
            <a:r>
              <a:rPr lang="en-GB" sz="40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yng</a:t>
            </a:r>
            <a:r>
              <a:rPr lang="en-GB" sz="40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 </a:t>
            </a:r>
            <a:r>
              <a:rPr lang="en-GB" sz="40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Nghymru</a:t>
            </a:r>
            <a:endParaRPr lang="en-GB" sz="4000" b="1" dirty="0">
              <a:solidFill>
                <a:schemeClr val="bg1"/>
              </a:solidFill>
              <a:latin typeface="Arial Rounded MT Bold" panose="020F070403050403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8F3FF4BF-24D1-4B8B-A845-DAAFF1FC4B3A}"/>
              </a:ext>
            </a:extLst>
          </p:cNvPr>
          <p:cNvPicPr/>
          <p:nvPr/>
        </p:nvPicPr>
        <p:blipFill>
          <a:blip r:embed="rId6"/>
          <a:stretch>
            <a:fillRect/>
          </a:stretch>
        </p:blipFill>
        <p:spPr>
          <a:xfrm>
            <a:off x="4381500" y="3571031"/>
            <a:ext cx="2475861" cy="2530591"/>
          </a:xfrm>
          <a:prstGeom prst="rect">
            <a:avLst/>
          </a:prstGeom>
        </p:spPr>
      </p:pic>
      <p:pic>
        <p:nvPicPr>
          <p:cNvPr id="12" name="Picture 11">
            <a:extLst>
              <a:ext uri="{FF2B5EF4-FFF2-40B4-BE49-F238E27FC236}">
                <a16:creationId xmlns:a16="http://schemas.microsoft.com/office/drawing/2014/main" id="{711DCB0D-4A3E-4FA5-BAD9-2F01CCF03695}"/>
              </a:ext>
            </a:extLst>
          </p:cNvPr>
          <p:cNvPicPr/>
          <p:nvPr/>
        </p:nvPicPr>
        <p:blipFill>
          <a:blip r:embed="rId7"/>
          <a:stretch>
            <a:fillRect/>
          </a:stretch>
        </p:blipFill>
        <p:spPr>
          <a:xfrm>
            <a:off x="6945961" y="3578174"/>
            <a:ext cx="2490737" cy="2523378"/>
          </a:xfrm>
          <a:prstGeom prst="rect">
            <a:avLst/>
          </a:prstGeom>
        </p:spPr>
      </p:pic>
      <p:sp>
        <p:nvSpPr>
          <p:cNvPr id="13" name="Oval 12">
            <a:extLst>
              <a:ext uri="{FF2B5EF4-FFF2-40B4-BE49-F238E27FC236}">
                <a16:creationId xmlns:a16="http://schemas.microsoft.com/office/drawing/2014/main" id="{2B792037-5200-47BE-9A75-3AF28BB0ADEF}"/>
              </a:ext>
            </a:extLst>
          </p:cNvPr>
          <p:cNvSpPr/>
          <p:nvPr/>
        </p:nvSpPr>
        <p:spPr>
          <a:xfrm>
            <a:off x="8730794" y="5099041"/>
            <a:ext cx="838200" cy="838200"/>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Oval 13">
            <a:extLst>
              <a:ext uri="{FF2B5EF4-FFF2-40B4-BE49-F238E27FC236}">
                <a16:creationId xmlns:a16="http://schemas.microsoft.com/office/drawing/2014/main" id="{AE250FF1-62AA-4ACD-A948-712684F8DF16}"/>
              </a:ext>
            </a:extLst>
          </p:cNvPr>
          <p:cNvSpPr/>
          <p:nvPr/>
        </p:nvSpPr>
        <p:spPr>
          <a:xfrm>
            <a:off x="1827487" y="5137810"/>
            <a:ext cx="838200" cy="838200"/>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Oval 14">
            <a:extLst>
              <a:ext uri="{FF2B5EF4-FFF2-40B4-BE49-F238E27FC236}">
                <a16:creationId xmlns:a16="http://schemas.microsoft.com/office/drawing/2014/main" id="{0CE2879A-9F5A-4128-ABD3-66282A58ADC7}"/>
              </a:ext>
            </a:extLst>
          </p:cNvPr>
          <p:cNvSpPr/>
          <p:nvPr/>
        </p:nvSpPr>
        <p:spPr>
          <a:xfrm>
            <a:off x="4370373" y="3493878"/>
            <a:ext cx="838200" cy="838200"/>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Oval 15">
            <a:extLst>
              <a:ext uri="{FF2B5EF4-FFF2-40B4-BE49-F238E27FC236}">
                <a16:creationId xmlns:a16="http://schemas.microsoft.com/office/drawing/2014/main" id="{F6762AE9-C435-4F5A-BD46-A7C0F5334BA8}"/>
              </a:ext>
            </a:extLst>
          </p:cNvPr>
          <p:cNvSpPr/>
          <p:nvPr/>
        </p:nvSpPr>
        <p:spPr>
          <a:xfrm>
            <a:off x="6267118" y="5321025"/>
            <a:ext cx="571202" cy="571202"/>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Oval 16">
            <a:extLst>
              <a:ext uri="{FF2B5EF4-FFF2-40B4-BE49-F238E27FC236}">
                <a16:creationId xmlns:a16="http://schemas.microsoft.com/office/drawing/2014/main" id="{4D5078F4-468B-42F3-88FE-C9CD97D1A501}"/>
              </a:ext>
            </a:extLst>
          </p:cNvPr>
          <p:cNvSpPr/>
          <p:nvPr/>
        </p:nvSpPr>
        <p:spPr>
          <a:xfrm>
            <a:off x="7048012" y="3675588"/>
            <a:ext cx="571202" cy="5712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Oval 17">
            <a:extLst>
              <a:ext uri="{FF2B5EF4-FFF2-40B4-BE49-F238E27FC236}">
                <a16:creationId xmlns:a16="http://schemas.microsoft.com/office/drawing/2014/main" id="{C6D5FAC7-0F4C-4726-969E-C152DC5F9777}"/>
              </a:ext>
            </a:extLst>
          </p:cNvPr>
          <p:cNvSpPr/>
          <p:nvPr/>
        </p:nvSpPr>
        <p:spPr>
          <a:xfrm>
            <a:off x="1541886" y="4852209"/>
            <a:ext cx="571202" cy="571202"/>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Oval 18">
            <a:extLst>
              <a:ext uri="{FF2B5EF4-FFF2-40B4-BE49-F238E27FC236}">
                <a16:creationId xmlns:a16="http://schemas.microsoft.com/office/drawing/2014/main" id="{4CC867C4-EDE5-418E-9DDD-E1A06691F0E7}"/>
              </a:ext>
            </a:extLst>
          </p:cNvPr>
          <p:cNvSpPr/>
          <p:nvPr/>
        </p:nvSpPr>
        <p:spPr>
          <a:xfrm>
            <a:off x="3634370" y="3675588"/>
            <a:ext cx="418802" cy="418802"/>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Oval 19">
            <a:extLst>
              <a:ext uri="{FF2B5EF4-FFF2-40B4-BE49-F238E27FC236}">
                <a16:creationId xmlns:a16="http://schemas.microsoft.com/office/drawing/2014/main" id="{69588D09-5FF8-4401-86F5-3271562CE39B}"/>
              </a:ext>
            </a:extLst>
          </p:cNvPr>
          <p:cNvSpPr/>
          <p:nvPr/>
        </p:nvSpPr>
        <p:spPr>
          <a:xfrm>
            <a:off x="6082766" y="5624532"/>
            <a:ext cx="418802" cy="4188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a:extLst>
              <a:ext uri="{FF2B5EF4-FFF2-40B4-BE49-F238E27FC236}">
                <a16:creationId xmlns:a16="http://schemas.microsoft.com/office/drawing/2014/main" id="{C0562F1F-4C8E-4B03-84FA-73830F312CFD}"/>
              </a:ext>
            </a:extLst>
          </p:cNvPr>
          <p:cNvSpPr/>
          <p:nvPr/>
        </p:nvSpPr>
        <p:spPr>
          <a:xfrm>
            <a:off x="9084044" y="4815184"/>
            <a:ext cx="418802" cy="418802"/>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Rectangle: Rounded Corners 24">
            <a:extLst>
              <a:ext uri="{FF2B5EF4-FFF2-40B4-BE49-F238E27FC236}">
                <a16:creationId xmlns:a16="http://schemas.microsoft.com/office/drawing/2014/main" id="{348BA1B5-C5F4-4A85-8147-7DCFC149F082}"/>
              </a:ext>
            </a:extLst>
          </p:cNvPr>
          <p:cNvSpPr/>
          <p:nvPr/>
        </p:nvSpPr>
        <p:spPr>
          <a:xfrm>
            <a:off x="2125487" y="6331230"/>
            <a:ext cx="7941024" cy="371196"/>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GB" sz="1600" dirty="0" err="1"/>
              <a:t>Pecyn</a:t>
            </a:r>
            <a:r>
              <a:rPr lang="en-GB" sz="1600" dirty="0"/>
              <a:t> </a:t>
            </a:r>
            <a:r>
              <a:rPr lang="en-GB" sz="1600" dirty="0" err="1"/>
              <a:t>Gwaith</a:t>
            </a:r>
            <a:r>
              <a:rPr lang="en-GB" sz="1600" dirty="0"/>
              <a:t> 8 SSCE Cymru. </a:t>
            </a:r>
            <a:r>
              <a:rPr lang="en-GB" sz="1600" dirty="0" err="1"/>
              <a:t>Cyflwyniad</a:t>
            </a:r>
            <a:r>
              <a:rPr lang="en-GB" sz="1600" dirty="0"/>
              <a:t>: Y </a:t>
            </a:r>
            <a:r>
              <a:rPr lang="en-GB" sz="1600" dirty="0" err="1"/>
              <a:t>Lluoedd</a:t>
            </a:r>
            <a:r>
              <a:rPr lang="en-GB" sz="1600" dirty="0"/>
              <a:t> </a:t>
            </a:r>
            <a:r>
              <a:rPr lang="en-GB" sz="1600" dirty="0" err="1"/>
              <a:t>Arfog</a:t>
            </a:r>
            <a:r>
              <a:rPr lang="en-GB" sz="1600" dirty="0"/>
              <a:t> a </a:t>
            </a:r>
            <a:r>
              <a:rPr lang="en-GB" sz="1600" dirty="0" err="1"/>
              <a:t>phrofiadau</a:t>
            </a:r>
            <a:r>
              <a:rPr lang="en-GB" sz="1600" dirty="0"/>
              <a:t> plant y </a:t>
            </a:r>
            <a:r>
              <a:rPr lang="en-GB" sz="1600" dirty="0" err="1"/>
              <a:t>Lluoedd</a:t>
            </a:r>
            <a:r>
              <a:rPr lang="en-GB" sz="1600" dirty="0"/>
              <a:t> </a:t>
            </a:r>
            <a:r>
              <a:rPr lang="en-GB" sz="1600" dirty="0" err="1"/>
              <a:t>Arfog</a:t>
            </a:r>
            <a:endParaRPr lang="en-GB" sz="1600" dirty="0"/>
          </a:p>
        </p:txBody>
      </p:sp>
      <p:sp>
        <p:nvSpPr>
          <p:cNvPr id="3" name="Oval 2">
            <a:extLst>
              <a:ext uri="{FF2B5EF4-FFF2-40B4-BE49-F238E27FC236}">
                <a16:creationId xmlns:a16="http://schemas.microsoft.com/office/drawing/2014/main" id="{0485FE84-5399-4C95-831E-19E06DCC7545}"/>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05343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4400" dirty="0" err="1">
                <a:latin typeface="Arial Rounded MT Bold" panose="020F0704030504030204" pitchFamily="34" charset="0"/>
              </a:rPr>
              <a:t>Terminoleg</a:t>
            </a:r>
            <a:r>
              <a:rPr lang="en-GB" sz="4400" dirty="0">
                <a:latin typeface="Arial Rounded MT Bold" panose="020F0704030504030204" pitchFamily="34" charset="0"/>
              </a:rPr>
              <a:t> y </a:t>
            </a:r>
            <a:r>
              <a:rPr lang="en-GB" sz="4400" dirty="0" err="1">
                <a:latin typeface="Arial Rounded MT Bold" panose="020F0704030504030204" pitchFamily="34" charset="0"/>
              </a:rPr>
              <a:t>Lluoedd</a:t>
            </a:r>
            <a:r>
              <a:rPr lang="en-GB" sz="4400" dirty="0">
                <a:latin typeface="Arial Rounded MT Bold" panose="020F0704030504030204" pitchFamily="34" charset="0"/>
              </a:rPr>
              <a:t> </a:t>
            </a:r>
            <a:r>
              <a:rPr lang="en-GB" sz="4400" dirty="0" err="1">
                <a:latin typeface="Arial Rounded MT Bold" panose="020F0704030504030204" pitchFamily="34" charset="0"/>
              </a:rPr>
              <a:t>Arfog</a:t>
            </a:r>
            <a:endParaRPr lang="en-GB" sz="4400" dirty="0">
              <a:latin typeface="Arial Rounded MT Bold" panose="020F0704030504030204" pitchFamily="34" charset="0"/>
            </a:endParaRPr>
          </a:p>
        </p:txBody>
      </p:sp>
      <p:pic>
        <p:nvPicPr>
          <p:cNvPr id="7" name="Picture 6">
            <a:extLst>
              <a:ext uri="{FF2B5EF4-FFF2-40B4-BE49-F238E27FC236}">
                <a16:creationId xmlns:a16="http://schemas.microsoft.com/office/drawing/2014/main" id="{4D113326-A0D3-43F2-9903-1E83CEEAEAC3}"/>
              </a:ext>
            </a:extLst>
          </p:cNvPr>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22000" y="5615479"/>
            <a:ext cx="1093839" cy="1166822"/>
          </a:xfrm>
          <a:prstGeom prst="rect">
            <a:avLst/>
          </a:prstGeom>
        </p:spPr>
      </p:pic>
      <p:sp>
        <p:nvSpPr>
          <p:cNvPr id="6" name="Oval 5">
            <a:extLst>
              <a:ext uri="{FF2B5EF4-FFF2-40B4-BE49-F238E27FC236}">
                <a16:creationId xmlns:a16="http://schemas.microsoft.com/office/drawing/2014/main" id="{EB74DAEE-34CA-4961-9ECC-B0BC1A114550}"/>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1"/>
          <p:cNvGraphicFramePr>
            <a:graphicFrameLocks noGrp="1"/>
          </p:cNvGraphicFramePr>
          <p:nvPr>
            <p:extLst>
              <p:ext uri="{D42A27DB-BD31-4B8C-83A1-F6EECF244321}">
                <p14:modId xmlns:p14="http://schemas.microsoft.com/office/powerpoint/2010/main" val="1269734203"/>
              </p:ext>
            </p:extLst>
          </p:nvPr>
        </p:nvGraphicFramePr>
        <p:xfrm>
          <a:off x="1033153" y="1626917"/>
          <a:ext cx="9749642" cy="4655126"/>
        </p:xfrm>
        <a:graphic>
          <a:graphicData uri="http://schemas.openxmlformats.org/drawingml/2006/table">
            <a:tbl>
              <a:tblPr firstRow="1" bandRow="1">
                <a:tableStyleId>{5C22544A-7EE6-4342-B048-85BDC9FD1C3A}</a:tableStyleId>
              </a:tblPr>
              <a:tblGrid>
                <a:gridCol w="3198921">
                  <a:extLst>
                    <a:ext uri="{9D8B030D-6E8A-4147-A177-3AD203B41FA5}">
                      <a16:colId xmlns:a16="http://schemas.microsoft.com/office/drawing/2014/main" val="4255677822"/>
                    </a:ext>
                  </a:extLst>
                </a:gridCol>
                <a:gridCol w="6550721">
                  <a:extLst>
                    <a:ext uri="{9D8B030D-6E8A-4147-A177-3AD203B41FA5}">
                      <a16:colId xmlns:a16="http://schemas.microsoft.com/office/drawing/2014/main" val="2488471914"/>
                    </a:ext>
                  </a:extLst>
                </a:gridCol>
              </a:tblGrid>
              <a:tr h="406455">
                <a:tc>
                  <a:txBody>
                    <a:bodyPr/>
                    <a:lstStyle/>
                    <a:p>
                      <a:pPr algn="l">
                        <a:lnSpc>
                          <a:spcPct val="107000"/>
                        </a:lnSpc>
                        <a:spcAft>
                          <a:spcPts val="800"/>
                        </a:spcAft>
                      </a:pPr>
                      <a:r>
                        <a:rPr lang="cy-GB" sz="1100">
                          <a:effectLst/>
                        </a:rPr>
                        <a:t>Ymarfer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l">
                        <a:lnSpc>
                          <a:spcPct val="107000"/>
                        </a:lnSpc>
                        <a:spcAft>
                          <a:spcPts val="800"/>
                        </a:spcAft>
                      </a:pPr>
                      <a:r>
                        <a:rPr lang="cy-GB" sz="1100">
                          <a:effectLst/>
                        </a:rPr>
                        <a:t>Pan fydd personél gwasanaeth yn mynd am wythnos neu fwy i hyfforddi</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2536631424"/>
                  </a:ext>
                </a:extLst>
              </a:tr>
              <a:tr h="406455">
                <a:tc>
                  <a:txBody>
                    <a:bodyPr/>
                    <a:lstStyle/>
                    <a:p>
                      <a:pPr algn="l">
                        <a:lnSpc>
                          <a:spcPct val="107000"/>
                        </a:lnSpc>
                        <a:spcAft>
                          <a:spcPts val="800"/>
                        </a:spcAft>
                      </a:pPr>
                      <a:r>
                        <a:rPr lang="cy-GB" sz="1100">
                          <a:effectLst/>
                        </a:rPr>
                        <a:t>Aseiniad/Penodiad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l">
                        <a:lnSpc>
                          <a:spcPct val="107000"/>
                        </a:lnSpc>
                        <a:spcAft>
                          <a:spcPts val="800"/>
                        </a:spcAft>
                      </a:pPr>
                      <a:r>
                        <a:rPr lang="cy-GB" sz="1100">
                          <a:effectLst/>
                        </a:rPr>
                        <a:t>Mae personél yn cael eu hanfon i leoliad arall y Lluoedd Arfog i wasanaethu’r uned honno</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1736326655"/>
                  </a:ext>
                </a:extLst>
              </a:tr>
              <a:tr h="406455">
                <a:tc>
                  <a:txBody>
                    <a:bodyPr/>
                    <a:lstStyle/>
                    <a:p>
                      <a:pPr algn="l">
                        <a:lnSpc>
                          <a:spcPct val="107000"/>
                        </a:lnSpc>
                        <a:spcAft>
                          <a:spcPts val="800"/>
                        </a:spcAft>
                      </a:pPr>
                      <a:r>
                        <a:rPr lang="cy-GB" sz="1100">
                          <a:effectLst/>
                        </a:rPr>
                        <a:t>Adleoli</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l">
                        <a:lnSpc>
                          <a:spcPct val="107000"/>
                        </a:lnSpc>
                        <a:spcAft>
                          <a:spcPts val="800"/>
                        </a:spcAft>
                      </a:pPr>
                      <a:r>
                        <a:rPr lang="cy-GB" sz="1100">
                          <a:effectLst/>
                        </a:rPr>
                        <a:t>Mynd i ffwrdd ar adleoliad gweithredol heb eu teuluoedd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664846971"/>
                  </a:ext>
                </a:extLst>
              </a:tr>
              <a:tr h="406455">
                <a:tc>
                  <a:txBody>
                    <a:bodyPr/>
                    <a:lstStyle/>
                    <a:p>
                      <a:pPr algn="l">
                        <a:lnSpc>
                          <a:spcPct val="107000"/>
                        </a:lnSpc>
                        <a:spcAft>
                          <a:spcPts val="800"/>
                        </a:spcAft>
                      </a:pPr>
                      <a:r>
                        <a:rPr lang="cy-GB" sz="1100">
                          <a:effectLst/>
                        </a:rPr>
                        <a:t>Symudedd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l">
                        <a:lnSpc>
                          <a:spcPct val="107000"/>
                        </a:lnSpc>
                        <a:spcAft>
                          <a:spcPts val="800"/>
                        </a:spcAft>
                      </a:pPr>
                      <a:r>
                        <a:rPr lang="cy-GB" sz="1100">
                          <a:effectLst/>
                        </a:rPr>
                        <a:t>Symud/adleoli yn seiliedig ar anghenion gweithredol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186281166"/>
                  </a:ext>
                </a:extLst>
              </a:tr>
              <a:tr h="406455">
                <a:tc>
                  <a:txBody>
                    <a:bodyPr/>
                    <a:lstStyle/>
                    <a:p>
                      <a:pPr algn="l">
                        <a:lnSpc>
                          <a:spcPct val="107000"/>
                        </a:lnSpc>
                        <a:spcAft>
                          <a:spcPts val="800"/>
                        </a:spcAft>
                      </a:pPr>
                      <a:r>
                        <a:rPr lang="cy-GB" sz="1100">
                          <a:effectLst/>
                        </a:rPr>
                        <a:t>Penodiad gyda’r teulu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l">
                        <a:lnSpc>
                          <a:spcPct val="107000"/>
                        </a:lnSpc>
                        <a:spcAft>
                          <a:spcPts val="800"/>
                        </a:spcAft>
                      </a:pPr>
                      <a:r>
                        <a:rPr lang="cy-GB" sz="1100">
                          <a:effectLst/>
                        </a:rPr>
                        <a:t>Mae personél yn cael eu penodi i uned arall ac yn mynd â’r priod/partner a theulu gyda nhw i’r lleoliad newydd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845336207"/>
                  </a:ext>
                </a:extLst>
              </a:tr>
              <a:tr h="406455">
                <a:tc>
                  <a:txBody>
                    <a:bodyPr/>
                    <a:lstStyle/>
                    <a:p>
                      <a:pPr algn="l">
                        <a:lnSpc>
                          <a:spcPct val="107000"/>
                        </a:lnSpc>
                        <a:spcAft>
                          <a:spcPts val="800"/>
                        </a:spcAft>
                      </a:pPr>
                      <a:r>
                        <a:rPr lang="cy-GB" sz="1100">
                          <a:effectLst/>
                        </a:rPr>
                        <a:t>Gorffwys ac Adfer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l">
                        <a:lnSpc>
                          <a:spcPct val="107000"/>
                        </a:lnSpc>
                        <a:spcAft>
                          <a:spcPts val="800"/>
                        </a:spcAft>
                      </a:pPr>
                      <a:r>
                        <a:rPr lang="cy-GB" sz="1100">
                          <a:effectLst/>
                        </a:rPr>
                        <a:t>Mae personél yn cael cyfnod o wyliau yn ystod eu hadleoliad/taith weithredol er mwyn gorffwys ac adfer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1438844386"/>
                  </a:ext>
                </a:extLst>
              </a:tr>
              <a:tr h="406455">
                <a:tc>
                  <a:txBody>
                    <a:bodyPr/>
                    <a:lstStyle/>
                    <a:p>
                      <a:pPr algn="l">
                        <a:lnSpc>
                          <a:spcPct val="107000"/>
                        </a:lnSpc>
                        <a:spcAft>
                          <a:spcPts val="800"/>
                        </a:spcAft>
                      </a:pPr>
                      <a:r>
                        <a:rPr lang="cy-GB" sz="1100">
                          <a:effectLst/>
                        </a:rPr>
                        <a:t>Gwyliau ar ôl Taith Weithredol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l">
                        <a:lnSpc>
                          <a:spcPct val="107000"/>
                        </a:lnSpc>
                        <a:spcAft>
                          <a:spcPts val="800"/>
                        </a:spcAft>
                      </a:pPr>
                      <a:r>
                        <a:rPr lang="cy-GB" sz="1100">
                          <a:effectLst/>
                        </a:rPr>
                        <a:t>Mae personél yn cael cyfnod o wyliau ar ôl dychwelyd o daith weithredol er mwyn gorffwys ac adfer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3354032312"/>
                  </a:ext>
                </a:extLst>
              </a:tr>
              <a:tr h="590576">
                <a:tc>
                  <a:txBody>
                    <a:bodyPr/>
                    <a:lstStyle/>
                    <a:p>
                      <a:pPr algn="l">
                        <a:lnSpc>
                          <a:spcPct val="107000"/>
                        </a:lnSpc>
                        <a:spcAft>
                          <a:spcPts val="800"/>
                        </a:spcAft>
                      </a:pPr>
                      <a:r>
                        <a:rPr lang="cy-GB" sz="1100">
                          <a:effectLst/>
                        </a:rPr>
                        <a:t>Cyn-filwr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l">
                        <a:lnSpc>
                          <a:spcPct val="107000"/>
                        </a:lnSpc>
                        <a:spcAft>
                          <a:spcPts val="800"/>
                        </a:spcAft>
                      </a:pPr>
                      <a:r>
                        <a:rPr lang="cy-GB" sz="1100">
                          <a:effectLst/>
                        </a:rPr>
                        <a:t>Unrhyw un sydd wedi gwasanaethau am o leiaf un diwrnod yn Lluoedd Arfog Ei Mawrhydi: (Cyffredin neu Wrth Gefn) neu’r Llynges Fasnachol sydd wedi cyflawni dyletswydd ar weithrediadau Lluoedd Arfog cyfreithiol.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772754158"/>
                  </a:ext>
                </a:extLst>
              </a:tr>
              <a:tr h="406455">
                <a:tc>
                  <a:txBody>
                    <a:bodyPr/>
                    <a:lstStyle/>
                    <a:p>
                      <a:pPr algn="l">
                        <a:lnSpc>
                          <a:spcPct val="107000"/>
                        </a:lnSpc>
                        <a:spcAft>
                          <a:spcPts val="800"/>
                        </a:spcAft>
                      </a:pPr>
                      <a:r>
                        <a:rPr lang="cy-GB" sz="1100">
                          <a:effectLst/>
                        </a:rPr>
                        <a:t>Gadawr Gwasanaeth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l">
                        <a:lnSpc>
                          <a:spcPct val="107000"/>
                        </a:lnSpc>
                        <a:spcAft>
                          <a:spcPts val="800"/>
                        </a:spcAft>
                      </a:pPr>
                      <a:r>
                        <a:rPr lang="cy-GB" sz="1100">
                          <a:effectLst/>
                        </a:rPr>
                        <a:t>Yn trosglwyddo allan o’r Lluoedd Arfog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1003830861"/>
                  </a:ext>
                </a:extLst>
              </a:tr>
              <a:tr h="406455">
                <a:tc>
                  <a:txBody>
                    <a:bodyPr/>
                    <a:lstStyle/>
                    <a:p>
                      <a:pPr algn="l">
                        <a:lnSpc>
                          <a:spcPct val="107000"/>
                        </a:lnSpc>
                        <a:spcAft>
                          <a:spcPts val="800"/>
                        </a:spcAft>
                      </a:pPr>
                      <a:r>
                        <a:rPr lang="cy-GB" sz="1100">
                          <a:effectLst/>
                        </a:rPr>
                        <a:t>Llety Teulu Milwr / Pats / Gwersyll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l">
                        <a:lnSpc>
                          <a:spcPct val="107000"/>
                        </a:lnSpc>
                        <a:spcAft>
                          <a:spcPts val="800"/>
                        </a:spcAft>
                      </a:pPr>
                      <a:r>
                        <a:rPr lang="cy-GB" sz="1100">
                          <a:effectLst/>
                        </a:rPr>
                        <a:t>Tai a ddarperir gan y Weinyddiaeth Amddiffyn ar gyfer personél gwasanaeth a’u teuluoedd, a all fod o fewn uned y Lluoedd Arfog neu mewn cymuned leol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3504458377"/>
                  </a:ext>
                </a:extLst>
              </a:tr>
              <a:tr h="406455">
                <a:tc>
                  <a:txBody>
                    <a:bodyPr/>
                    <a:lstStyle/>
                    <a:p>
                      <a:pPr algn="l">
                        <a:lnSpc>
                          <a:spcPct val="107000"/>
                        </a:lnSpc>
                        <a:spcAft>
                          <a:spcPts val="800"/>
                        </a:spcAft>
                      </a:pPr>
                      <a:r>
                        <a:rPr lang="cy-GB" sz="1100">
                          <a:effectLst/>
                        </a:rPr>
                        <a:t>Dinasyddion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l">
                        <a:lnSpc>
                          <a:spcPct val="107000"/>
                        </a:lnSpc>
                        <a:spcAft>
                          <a:spcPts val="800"/>
                        </a:spcAft>
                      </a:pPr>
                      <a:r>
                        <a:rPr lang="cy-GB" sz="1100" dirty="0">
                          <a:effectLst/>
                        </a:rPr>
                        <a:t>Personél nad ydynt yn gwasanaethu</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2811862050"/>
                  </a:ext>
                </a:extLst>
              </a:tr>
            </a:tbl>
          </a:graphicData>
        </a:graphic>
      </p:graphicFrame>
    </p:spTree>
    <p:extLst>
      <p:ext uri="{BB962C8B-B14F-4D97-AF65-F5344CB8AC3E}">
        <p14:creationId xmlns:p14="http://schemas.microsoft.com/office/powerpoint/2010/main" val="2650409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4400" b="1" dirty="0" err="1">
                <a:latin typeface="Arial Rounded MT Bold" panose="020F0704030504030204" pitchFamily="34" charset="0"/>
              </a:rPr>
              <a:t>Cyfamod</a:t>
            </a:r>
            <a:r>
              <a:rPr lang="en-GB" sz="4400" b="1" dirty="0">
                <a:latin typeface="Arial Rounded MT Bold" panose="020F0704030504030204" pitchFamily="34" charset="0"/>
              </a:rPr>
              <a:t> y </a:t>
            </a:r>
            <a:r>
              <a:rPr lang="en-GB" sz="4400" b="1" dirty="0" err="1">
                <a:latin typeface="Arial Rounded MT Bold" panose="020F0704030504030204" pitchFamily="34" charset="0"/>
              </a:rPr>
              <a:t>Lluoedd</a:t>
            </a:r>
            <a:r>
              <a:rPr lang="en-GB" sz="4400" b="1" dirty="0">
                <a:latin typeface="Arial Rounded MT Bold" panose="020F0704030504030204" pitchFamily="34" charset="0"/>
              </a:rPr>
              <a:t> </a:t>
            </a:r>
            <a:r>
              <a:rPr lang="en-GB" sz="4400" b="1" dirty="0" err="1">
                <a:latin typeface="Arial Rounded MT Bold" panose="020F0704030504030204" pitchFamily="34" charset="0"/>
              </a:rPr>
              <a:t>Arfog</a:t>
            </a:r>
            <a:r>
              <a:rPr lang="en-GB" sz="4400" b="1" dirty="0">
                <a:latin typeface="Arial Rounded MT Bold" panose="020F0704030504030204" pitchFamily="34" charset="0"/>
              </a:rPr>
              <a:t> </a:t>
            </a:r>
          </a:p>
        </p:txBody>
      </p:sp>
      <p:sp>
        <p:nvSpPr>
          <p:cNvPr id="14" name="Oval 13">
            <a:extLst>
              <a:ext uri="{FF2B5EF4-FFF2-40B4-BE49-F238E27FC236}">
                <a16:creationId xmlns:a16="http://schemas.microsoft.com/office/drawing/2014/main" id="{44B90FC2-C7B7-489C-9059-A43411380547}"/>
              </a:ext>
            </a:extLst>
          </p:cNvPr>
          <p:cNvSpPr/>
          <p:nvPr/>
        </p:nvSpPr>
        <p:spPr>
          <a:xfrm>
            <a:off x="845182" y="2428849"/>
            <a:ext cx="428625" cy="42862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Oval 14">
            <a:extLst>
              <a:ext uri="{FF2B5EF4-FFF2-40B4-BE49-F238E27FC236}">
                <a16:creationId xmlns:a16="http://schemas.microsoft.com/office/drawing/2014/main" id="{6D641811-8364-4CE7-95B2-D6A7F43FDA4A}"/>
              </a:ext>
            </a:extLst>
          </p:cNvPr>
          <p:cNvSpPr/>
          <p:nvPr/>
        </p:nvSpPr>
        <p:spPr>
          <a:xfrm>
            <a:off x="817879" y="4780340"/>
            <a:ext cx="428625" cy="428625"/>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Oval 15">
            <a:extLst>
              <a:ext uri="{FF2B5EF4-FFF2-40B4-BE49-F238E27FC236}">
                <a16:creationId xmlns:a16="http://schemas.microsoft.com/office/drawing/2014/main" id="{0953A221-91FC-4FE5-AE76-DBA5D40EF951}"/>
              </a:ext>
            </a:extLst>
          </p:cNvPr>
          <p:cNvSpPr/>
          <p:nvPr/>
        </p:nvSpPr>
        <p:spPr>
          <a:xfrm>
            <a:off x="1059494" y="3649321"/>
            <a:ext cx="428625" cy="42862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Oval 16">
            <a:extLst>
              <a:ext uri="{FF2B5EF4-FFF2-40B4-BE49-F238E27FC236}">
                <a16:creationId xmlns:a16="http://schemas.microsoft.com/office/drawing/2014/main" id="{0AA370CA-BDCF-44D1-AE78-D3701DCD97BE}"/>
              </a:ext>
            </a:extLst>
          </p:cNvPr>
          <p:cNvSpPr/>
          <p:nvPr/>
        </p:nvSpPr>
        <p:spPr>
          <a:xfrm>
            <a:off x="821369" y="3506446"/>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Oval 17">
            <a:extLst>
              <a:ext uri="{FF2B5EF4-FFF2-40B4-BE49-F238E27FC236}">
                <a16:creationId xmlns:a16="http://schemas.microsoft.com/office/drawing/2014/main" id="{6AFF2563-DA19-4B9E-ACC2-C861796E9711}"/>
              </a:ext>
            </a:extLst>
          </p:cNvPr>
          <p:cNvSpPr/>
          <p:nvPr/>
        </p:nvSpPr>
        <p:spPr>
          <a:xfrm>
            <a:off x="1142362" y="2200249"/>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Oval 18">
            <a:extLst>
              <a:ext uri="{FF2B5EF4-FFF2-40B4-BE49-F238E27FC236}">
                <a16:creationId xmlns:a16="http://schemas.microsoft.com/office/drawing/2014/main" id="{A0EE49E9-E26E-42E7-82B7-1D85D4EFDEC1}"/>
              </a:ext>
            </a:extLst>
          </p:cNvPr>
          <p:cNvSpPr/>
          <p:nvPr/>
        </p:nvSpPr>
        <p:spPr>
          <a:xfrm>
            <a:off x="1265554" y="4732715"/>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Oval 19">
            <a:extLst>
              <a:ext uri="{FF2B5EF4-FFF2-40B4-BE49-F238E27FC236}">
                <a16:creationId xmlns:a16="http://schemas.microsoft.com/office/drawing/2014/main" id="{2EA159FC-D24B-46BA-8CE9-49C9EF0CD828}"/>
              </a:ext>
            </a:extLst>
          </p:cNvPr>
          <p:cNvSpPr/>
          <p:nvPr/>
        </p:nvSpPr>
        <p:spPr>
          <a:xfrm>
            <a:off x="1084579" y="4563170"/>
            <a:ext cx="131445" cy="13144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a:extLst>
              <a:ext uri="{FF2B5EF4-FFF2-40B4-BE49-F238E27FC236}">
                <a16:creationId xmlns:a16="http://schemas.microsoft.com/office/drawing/2014/main" id="{552BFE73-C894-4C63-B388-8556A9B7F229}"/>
              </a:ext>
            </a:extLst>
          </p:cNvPr>
          <p:cNvSpPr/>
          <p:nvPr/>
        </p:nvSpPr>
        <p:spPr>
          <a:xfrm>
            <a:off x="868994" y="3877921"/>
            <a:ext cx="131445" cy="131445"/>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Oval 21">
            <a:extLst>
              <a:ext uri="{FF2B5EF4-FFF2-40B4-BE49-F238E27FC236}">
                <a16:creationId xmlns:a16="http://schemas.microsoft.com/office/drawing/2014/main" id="{31D13FAC-5741-49D6-99E9-E5F4C3105D9D}"/>
              </a:ext>
            </a:extLst>
          </p:cNvPr>
          <p:cNvSpPr/>
          <p:nvPr/>
        </p:nvSpPr>
        <p:spPr>
          <a:xfrm>
            <a:off x="1359532" y="2524099"/>
            <a:ext cx="131445" cy="13144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 name="Rectangle 1">
            <a:extLst>
              <a:ext uri="{FF2B5EF4-FFF2-40B4-BE49-F238E27FC236}">
                <a16:creationId xmlns:a16="http://schemas.microsoft.com/office/drawing/2014/main" id="{29540000-8104-4FA6-BBCD-EB11C7174E4E}"/>
              </a:ext>
            </a:extLst>
          </p:cNvPr>
          <p:cNvSpPr/>
          <p:nvPr/>
        </p:nvSpPr>
        <p:spPr>
          <a:xfrm>
            <a:off x="601605" y="1503042"/>
            <a:ext cx="10987145" cy="646331"/>
          </a:xfrm>
          <a:prstGeom prst="rect">
            <a:avLst/>
          </a:prstGeom>
        </p:spPr>
        <p:txBody>
          <a:bodyPr wrap="square">
            <a:spAutoFit/>
          </a:bodyPr>
          <a:lstStyle/>
          <a:p>
            <a:r>
              <a:rPr lang="en-GB" b="1" dirty="0">
                <a:latin typeface="Arial" panose="020B0604020202020204" pitchFamily="34" charset="0"/>
                <a:cs typeface="Arial" panose="020B0604020202020204" pitchFamily="34" charset="0"/>
              </a:rPr>
              <a:t>Mae </a:t>
            </a:r>
            <a:r>
              <a:rPr lang="en-GB" b="1" dirty="0" err="1">
                <a:latin typeface="Arial" panose="020B0604020202020204" pitchFamily="34" charset="0"/>
                <a:cs typeface="Arial" panose="020B0604020202020204" pitchFamily="34" charset="0"/>
              </a:rPr>
              <a:t>Cyfamod</a:t>
            </a:r>
            <a:r>
              <a:rPr lang="en-GB" b="1" dirty="0">
                <a:latin typeface="Arial" panose="020B0604020202020204" pitchFamily="34" charset="0"/>
                <a:cs typeface="Arial" panose="020B0604020202020204" pitchFamily="34" charset="0"/>
              </a:rPr>
              <a:t> y </a:t>
            </a:r>
            <a:r>
              <a:rPr lang="en-GB" b="1" dirty="0" err="1">
                <a:latin typeface="Arial" panose="020B0604020202020204" pitchFamily="34" charset="0"/>
                <a:cs typeface="Arial" panose="020B0604020202020204" pitchFamily="34" charset="0"/>
              </a:rPr>
              <a:t>Lluoedd</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Arfog</a:t>
            </a:r>
            <a:r>
              <a:rPr lang="en-GB" b="1" dirty="0">
                <a:latin typeface="Arial" panose="020B0604020202020204" pitchFamily="34" charset="0"/>
                <a:cs typeface="Arial" panose="020B0604020202020204" pitchFamily="34" charset="0"/>
              </a:rPr>
              <a:t> yn </a:t>
            </a:r>
            <a:r>
              <a:rPr lang="en-GB" b="1" dirty="0" err="1">
                <a:latin typeface="Arial" panose="020B0604020202020204" pitchFamily="34" charset="0"/>
                <a:cs typeface="Arial" panose="020B0604020202020204" pitchFamily="34" charset="0"/>
              </a:rPr>
              <a:t>addewid</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gan</a:t>
            </a:r>
            <a:r>
              <a:rPr lang="en-GB" b="1" dirty="0">
                <a:latin typeface="Arial" panose="020B0604020202020204" pitchFamily="34" charset="0"/>
                <a:cs typeface="Arial" panose="020B0604020202020204" pitchFamily="34" charset="0"/>
              </a:rPr>
              <a:t> y </a:t>
            </a:r>
            <a:r>
              <a:rPr lang="en-GB" b="1" dirty="0" err="1">
                <a:latin typeface="Arial" panose="020B0604020202020204" pitchFamily="34" charset="0"/>
                <a:cs typeface="Arial" panose="020B0604020202020204" pitchFamily="34" charset="0"/>
              </a:rPr>
              <a:t>genedl</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i</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sicrhau</a:t>
            </a:r>
            <a:r>
              <a:rPr lang="en-GB" b="1" dirty="0">
                <a:latin typeface="Arial" panose="020B0604020202020204" pitchFamily="34" charset="0"/>
                <a:cs typeface="Arial" panose="020B0604020202020204" pitchFamily="34" charset="0"/>
              </a:rPr>
              <a:t> bod y </a:t>
            </a:r>
            <a:r>
              <a:rPr lang="en-GB" b="1" dirty="0" err="1">
                <a:latin typeface="Arial" panose="020B0604020202020204" pitchFamily="34" charset="0"/>
                <a:cs typeface="Arial" panose="020B0604020202020204" pitchFamily="34" charset="0"/>
              </a:rPr>
              <a:t>rhai</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sy’n</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gwasanaethu</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neu</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wedi</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gwasanaethu</a:t>
            </a:r>
            <a:r>
              <a:rPr lang="en-GB" b="1" dirty="0">
                <a:latin typeface="Arial" panose="020B0604020202020204" pitchFamily="34" charset="0"/>
                <a:cs typeface="Arial" panose="020B0604020202020204" pitchFamily="34" charset="0"/>
              </a:rPr>
              <a:t> yn y </a:t>
            </a:r>
            <a:r>
              <a:rPr lang="en-GB" b="1" dirty="0" err="1">
                <a:latin typeface="Arial" panose="020B0604020202020204" pitchFamily="34" charset="0"/>
                <a:cs typeface="Arial" panose="020B0604020202020204" pitchFamily="34" charset="0"/>
              </a:rPr>
              <a:t>Lluoedd</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Arfog</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a’u</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teuluoedd</a:t>
            </a:r>
            <a:r>
              <a:rPr lang="en-GB" b="1" dirty="0">
                <a:latin typeface="Arial" panose="020B0604020202020204" pitchFamily="34" charset="0"/>
                <a:cs typeface="Arial" panose="020B0604020202020204" pitchFamily="34" charset="0"/>
              </a:rPr>
              <a:t>, yn </a:t>
            </a:r>
            <a:r>
              <a:rPr lang="en-GB" b="1" dirty="0" err="1">
                <a:latin typeface="Arial" panose="020B0604020202020204" pitchFamily="34" charset="0"/>
                <a:cs typeface="Arial" panose="020B0604020202020204" pitchFamily="34" charset="0"/>
              </a:rPr>
              <a:t>cael</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eu</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trin</a:t>
            </a:r>
            <a:r>
              <a:rPr lang="en-GB" b="1" dirty="0">
                <a:latin typeface="Arial" panose="020B0604020202020204" pitchFamily="34" charset="0"/>
                <a:cs typeface="Arial" panose="020B0604020202020204" pitchFamily="34" charset="0"/>
              </a:rPr>
              <a:t> yn deg.</a:t>
            </a:r>
          </a:p>
        </p:txBody>
      </p:sp>
      <p:sp>
        <p:nvSpPr>
          <p:cNvPr id="23" name="Rectangle 22">
            <a:extLst>
              <a:ext uri="{FF2B5EF4-FFF2-40B4-BE49-F238E27FC236}">
                <a16:creationId xmlns:a16="http://schemas.microsoft.com/office/drawing/2014/main" id="{ADF805A1-F44C-40DE-9091-601282CBC41A}"/>
              </a:ext>
            </a:extLst>
          </p:cNvPr>
          <p:cNvSpPr/>
          <p:nvPr/>
        </p:nvSpPr>
        <p:spPr>
          <a:xfrm>
            <a:off x="1524641" y="2297081"/>
            <a:ext cx="10102850" cy="3722814"/>
          </a:xfrm>
          <a:prstGeom prst="rect">
            <a:avLst/>
          </a:prstGeom>
        </p:spPr>
        <p:txBody>
          <a:bodyPr wrap="square">
            <a:spAutoFit/>
          </a:bodyPr>
          <a:lstStyle/>
          <a:p>
            <a:pPr>
              <a:lnSpc>
                <a:spcPct val="107000"/>
              </a:lnSpc>
              <a:spcAft>
                <a:spcPts val="800"/>
              </a:spcAft>
            </a:pPr>
            <a:r>
              <a:rPr lang="cy-GB" b="1" dirty="0">
                <a:latin typeface="Arial" panose="020B0604020202020204" pitchFamily="34" charset="0"/>
                <a:ea typeface="Calibri" panose="020F0502020204030204" pitchFamily="34" charset="0"/>
                <a:cs typeface="Times New Roman" panose="02020603050405020304" pitchFamily="18" charset="0"/>
              </a:rPr>
              <a:t>Mae Awdurdodau Lleol </a:t>
            </a:r>
            <a:r>
              <a:rPr lang="cy-GB" dirty="0">
                <a:latin typeface="Arial" panose="020B0604020202020204" pitchFamily="34" charset="0"/>
                <a:ea typeface="Calibri" panose="020F0502020204030204" pitchFamily="34" charset="0"/>
                <a:cs typeface="Times New Roman" panose="02020603050405020304" pitchFamily="18" charset="0"/>
              </a:rPr>
              <a:t>yng Nghymru wedi’u hymrwymo i fynd i’r afael ac ymateb i anghenion Cymuned y Lluoedd Arfog. Mae pob un o’r 22 awdurdod lleol yng Nghymru wedi rhoi eu hymrwymiad i gyfamod y Lluoedd Arfog.</a:t>
            </a:r>
          </a:p>
          <a:p>
            <a:pPr>
              <a:lnSpc>
                <a:spcPct val="107000"/>
              </a:lnSpc>
              <a:spcAft>
                <a:spcPts val="80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Mae gan bob awdurdod </a:t>
            </a:r>
            <a:r>
              <a:rPr lang="cy-GB" b="1" dirty="0">
                <a:latin typeface="Arial" panose="020B0604020202020204" pitchFamily="34" charset="0"/>
                <a:ea typeface="Calibri" panose="020F0502020204030204" pitchFamily="34" charset="0"/>
                <a:cs typeface="Times New Roman" panose="02020603050405020304" pitchFamily="18" charset="0"/>
              </a:rPr>
              <a:t>Gefnogwr y Lluoedd Arfog</a:t>
            </a:r>
            <a:r>
              <a:rPr lang="cy-GB" dirty="0">
                <a:latin typeface="Arial" panose="020B0604020202020204" pitchFamily="34" charset="0"/>
                <a:ea typeface="Calibri" panose="020F0502020204030204" pitchFamily="34" charset="0"/>
                <a:cs typeface="Times New Roman" panose="02020603050405020304" pitchFamily="18" charset="0"/>
              </a:rPr>
              <a:t>, rôl a ymgymerir gan aelod etholedig. </a:t>
            </a:r>
          </a:p>
          <a:p>
            <a:pPr>
              <a:lnSpc>
                <a:spcPct val="107000"/>
              </a:lnSpc>
              <a:spcAft>
                <a:spcPts val="80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Mae rhwydwaith o </a:t>
            </a:r>
            <a:r>
              <a:rPr lang="cy-GB" b="1" dirty="0">
                <a:latin typeface="Arial" panose="020B0604020202020204" pitchFamily="34" charset="0"/>
                <a:ea typeface="Calibri" panose="020F0502020204030204" pitchFamily="34" charset="0"/>
                <a:cs typeface="Times New Roman" panose="02020603050405020304" pitchFamily="18" charset="0"/>
              </a:rPr>
              <a:t>Swyddogion Cyswllt Rhanbarthol Cyfamod y Lluoedd Arfog </a:t>
            </a:r>
            <a:r>
              <a:rPr lang="cy-GB" dirty="0">
                <a:latin typeface="Arial" panose="020B0604020202020204" pitchFamily="34" charset="0"/>
                <a:ea typeface="Calibri" panose="020F0502020204030204" pitchFamily="34" charset="0"/>
                <a:cs typeface="Times New Roman" panose="02020603050405020304" pitchFamily="18" charset="0"/>
              </a:rPr>
              <a:t>ar draws Cymru, a’u rôl yw galluogi darpariaeth gyson o ran Cyfamod y Lluoedd Arfog ar draws Cymru.</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endParaRPr lang="en-GB" dirty="0">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1200"/>
              </a:spcAft>
            </a:pP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24" name="Oval 23">
            <a:extLst>
              <a:ext uri="{FF2B5EF4-FFF2-40B4-BE49-F238E27FC236}">
                <a16:creationId xmlns:a16="http://schemas.microsoft.com/office/drawing/2014/main" id="{33DE8617-7BC3-4A2B-85F9-4C217FA57CCE}"/>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7111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7FFF64-7560-4258-B6CC-B87173285AC5}"/>
              </a:ext>
            </a:extLst>
          </p:cNvPr>
          <p:cNvSpPr/>
          <p:nvPr/>
        </p:nvSpPr>
        <p:spPr>
          <a:xfrm>
            <a:off x="934981" y="1842743"/>
            <a:ext cx="4834224" cy="3528017"/>
          </a:xfrm>
          <a:prstGeom prst="rect">
            <a:avLst/>
          </a:prstGeom>
        </p:spPr>
        <p:txBody>
          <a:bodyPr wrap="square">
            <a:spAutoFit/>
          </a:bodyPr>
          <a:lstStyle/>
          <a:p>
            <a:r>
              <a:rPr lang="en-GB" sz="2400" b="1" dirty="0">
                <a:latin typeface="Arial" panose="020B0604020202020204" pitchFamily="34" charset="0"/>
                <a:ea typeface="Tahoma" panose="020B0604030504040204" pitchFamily="34" charset="0"/>
                <a:cs typeface="Arial" panose="020B0604020202020204" pitchFamily="34" charset="0"/>
              </a:rPr>
              <a:t>Gallant </a:t>
            </a:r>
            <a:r>
              <a:rPr lang="en-GB" sz="2400" b="1" dirty="0" err="1">
                <a:latin typeface="Arial" panose="020B0604020202020204" pitchFamily="34" charset="0"/>
                <a:ea typeface="Tahoma" panose="020B0604030504040204" pitchFamily="34" charset="0"/>
                <a:cs typeface="Arial" panose="020B0604020202020204" pitchFamily="34" charset="0"/>
              </a:rPr>
              <a:t>gynnwys</a:t>
            </a:r>
            <a:r>
              <a:rPr lang="en-GB" sz="2400" b="1" dirty="0">
                <a:latin typeface="Arial" panose="020B0604020202020204" pitchFamily="34" charset="0"/>
                <a:ea typeface="Tahoma" panose="020B0604030504040204" pitchFamily="34" charset="0"/>
                <a:cs typeface="Arial" panose="020B0604020202020204" pitchFamily="34" charset="0"/>
              </a:rPr>
              <a:t>:</a:t>
            </a:r>
          </a:p>
          <a:p>
            <a:pPr lvl="1"/>
            <a:endParaRPr lang="en-GB" dirty="0">
              <a:latin typeface="Arial" panose="020B0604020202020204" pitchFamily="34" charset="0"/>
              <a:ea typeface="Tahoma" panose="020B0604030504040204" pitchFamily="34" charset="0"/>
              <a:cs typeface="Arial" panose="020B0604020202020204" pitchFamily="34" charset="0"/>
            </a:endParaRPr>
          </a:p>
          <a:p>
            <a:pPr lvl="1"/>
            <a:r>
              <a:rPr lang="en-US" dirty="0" err="1">
                <a:latin typeface="Arial" panose="020B0604020202020204" pitchFamily="34" charset="0"/>
                <a:ea typeface="Tahoma" panose="020B0604030504040204" pitchFamily="34" charset="0"/>
                <a:cs typeface="Arial" panose="020B0604020202020204" pitchFamily="34" charset="0"/>
              </a:rPr>
              <a:t>Teuluoedd</a:t>
            </a:r>
            <a:r>
              <a:rPr lang="en-US" dirty="0">
                <a:latin typeface="Arial" panose="020B0604020202020204" pitchFamily="34" charset="0"/>
                <a:ea typeface="Tahoma" panose="020B0604030504040204" pitchFamily="34" charset="0"/>
                <a:cs typeface="Arial" panose="020B0604020202020204" pitchFamily="34" charset="0"/>
              </a:rPr>
              <a:t> yn </a:t>
            </a:r>
            <a:r>
              <a:rPr lang="en-US" dirty="0" err="1">
                <a:latin typeface="Arial" panose="020B0604020202020204" pitchFamily="34" charset="0"/>
                <a:ea typeface="Tahoma" panose="020B0604030504040204" pitchFamily="34" charset="0"/>
                <a:cs typeface="Arial" panose="020B0604020202020204" pitchFamily="34" charset="0"/>
              </a:rPr>
              <a:t>cael</a:t>
            </a:r>
            <a:r>
              <a:rPr lang="en-US" dirty="0">
                <a:latin typeface="Arial" panose="020B0604020202020204" pitchFamily="34" charset="0"/>
                <a:ea typeface="Tahoma" panose="020B0604030504040204" pitchFamily="34" charset="0"/>
                <a:cs typeface="Arial" panose="020B0604020202020204" pitchFamily="34" charset="0"/>
              </a:rPr>
              <a:t> </a:t>
            </a:r>
            <a:r>
              <a:rPr lang="en-US" dirty="0" err="1">
                <a:latin typeface="Arial" panose="020B0604020202020204" pitchFamily="34" charset="0"/>
                <a:ea typeface="Tahoma" panose="020B0604030504040204" pitchFamily="34" charset="0"/>
                <a:cs typeface="Arial" panose="020B0604020202020204" pitchFamily="34" charset="0"/>
              </a:rPr>
              <a:t>eu</a:t>
            </a:r>
            <a:r>
              <a:rPr lang="en-US" dirty="0">
                <a:latin typeface="Arial" panose="020B0604020202020204" pitchFamily="34" charset="0"/>
                <a:ea typeface="Tahoma" panose="020B0604030504040204" pitchFamily="34" charset="0"/>
                <a:cs typeface="Arial" panose="020B0604020202020204" pitchFamily="34" charset="0"/>
              </a:rPr>
              <a:t> </a:t>
            </a:r>
            <a:r>
              <a:rPr lang="en-US" dirty="0" err="1">
                <a:latin typeface="Arial" panose="020B0604020202020204" pitchFamily="34" charset="0"/>
                <a:ea typeface="Tahoma" panose="020B0604030504040204" pitchFamily="34" charset="0"/>
                <a:cs typeface="Arial" panose="020B0604020202020204" pitchFamily="34" charset="0"/>
              </a:rPr>
              <a:t>hanfon</a:t>
            </a:r>
            <a:r>
              <a:rPr lang="en-US" dirty="0">
                <a:latin typeface="Arial" panose="020B0604020202020204" pitchFamily="34" charset="0"/>
                <a:ea typeface="Tahoma" panose="020B0604030504040204" pitchFamily="34" charset="0"/>
                <a:cs typeface="Arial" panose="020B0604020202020204" pitchFamily="34" charset="0"/>
              </a:rPr>
              <a:t> </a:t>
            </a:r>
            <a:r>
              <a:rPr lang="en-US" dirty="0" err="1">
                <a:latin typeface="Arial" panose="020B0604020202020204" pitchFamily="34" charset="0"/>
                <a:ea typeface="Tahoma" panose="020B0604030504040204" pitchFamily="34" charset="0"/>
                <a:cs typeface="Arial" panose="020B0604020202020204" pitchFamily="34" charset="0"/>
              </a:rPr>
              <a:t>heb</a:t>
            </a:r>
            <a:r>
              <a:rPr lang="en-US" dirty="0">
                <a:latin typeface="Arial" panose="020B0604020202020204" pitchFamily="34" charset="0"/>
                <a:ea typeface="Tahoma" panose="020B0604030504040204" pitchFamily="34" charset="0"/>
                <a:cs typeface="Arial" panose="020B0604020202020204" pitchFamily="34" charset="0"/>
              </a:rPr>
              <a:t> </a:t>
            </a:r>
            <a:r>
              <a:rPr lang="en-US" dirty="0" err="1">
                <a:latin typeface="Arial" panose="020B0604020202020204" pitchFamily="34" charset="0"/>
                <a:ea typeface="Tahoma" panose="020B0604030504040204" pitchFamily="34" charset="0"/>
                <a:cs typeface="Arial" panose="020B0604020202020204" pitchFamily="34" charset="0"/>
              </a:rPr>
              <a:t>uned</a:t>
            </a:r>
            <a:endParaRPr lang="en-US" dirty="0">
              <a:latin typeface="Arial" panose="020B0604020202020204" pitchFamily="34" charset="0"/>
              <a:ea typeface="Tahoma" panose="020B0604030504040204" pitchFamily="34" charset="0"/>
              <a:cs typeface="Arial" panose="020B0604020202020204" pitchFamily="34" charset="0"/>
            </a:endParaRPr>
          </a:p>
          <a:p>
            <a:pPr lvl="1"/>
            <a:endParaRPr lang="en-US" dirty="0">
              <a:latin typeface="Arial" panose="020B0604020202020204" pitchFamily="34" charset="0"/>
              <a:ea typeface="Tahoma" panose="020B0604030504040204" pitchFamily="34" charset="0"/>
              <a:cs typeface="Arial" panose="020B0604020202020204" pitchFamily="34" charset="0"/>
            </a:endParaRPr>
          </a:p>
          <a:p>
            <a:pPr lvl="1"/>
            <a:r>
              <a:rPr lang="en-US" dirty="0" err="1">
                <a:latin typeface="Arial" panose="020B0604020202020204" pitchFamily="34" charset="0"/>
                <a:ea typeface="Tahoma" panose="020B0604030504040204" pitchFamily="34" charset="0"/>
                <a:cs typeface="Arial" panose="020B0604020202020204" pitchFamily="34" charset="0"/>
              </a:rPr>
              <a:t>Teuluoedd</a:t>
            </a:r>
            <a:r>
              <a:rPr lang="en-US" dirty="0">
                <a:latin typeface="Arial" panose="020B0604020202020204" pitchFamily="34" charset="0"/>
                <a:ea typeface="Tahoma" panose="020B0604030504040204" pitchFamily="34" charset="0"/>
                <a:cs typeface="Arial" panose="020B0604020202020204" pitchFamily="34" charset="0"/>
              </a:rPr>
              <a:t> </a:t>
            </a:r>
            <a:r>
              <a:rPr lang="en-US" dirty="0" err="1">
                <a:latin typeface="Arial" panose="020B0604020202020204" pitchFamily="34" charset="0"/>
                <a:ea typeface="Tahoma" panose="020B0604030504040204" pitchFamily="34" charset="0"/>
                <a:cs typeface="Arial" panose="020B0604020202020204" pitchFamily="34" charset="0"/>
              </a:rPr>
              <a:t>sydd</a:t>
            </a:r>
            <a:r>
              <a:rPr lang="en-US" dirty="0">
                <a:latin typeface="Arial" panose="020B0604020202020204" pitchFamily="34" charset="0"/>
                <a:ea typeface="Tahoma" panose="020B0604030504040204" pitchFamily="34" charset="0"/>
                <a:cs typeface="Arial" panose="020B0604020202020204" pitchFamily="34" charset="0"/>
              </a:rPr>
              <a:t> â </a:t>
            </a:r>
            <a:r>
              <a:rPr lang="en-US" dirty="0" err="1">
                <a:latin typeface="Arial" panose="020B0604020202020204" pitchFamily="34" charset="0"/>
                <a:ea typeface="Tahoma" panose="020B0604030504040204" pitchFamily="34" charset="0"/>
                <a:cs typeface="Arial" panose="020B0604020202020204" pitchFamily="34" charset="0"/>
              </a:rPr>
              <a:t>dau</a:t>
            </a:r>
            <a:r>
              <a:rPr lang="en-US" dirty="0">
                <a:latin typeface="Arial" panose="020B0604020202020204" pitchFamily="34" charset="0"/>
                <a:ea typeface="Tahoma" panose="020B0604030504040204" pitchFamily="34" charset="0"/>
                <a:cs typeface="Arial" panose="020B0604020202020204" pitchFamily="34" charset="0"/>
              </a:rPr>
              <a:t> </a:t>
            </a:r>
            <a:r>
              <a:rPr lang="en-US" dirty="0" err="1">
                <a:latin typeface="Arial" panose="020B0604020202020204" pitchFamily="34" charset="0"/>
                <a:ea typeface="Tahoma" panose="020B0604030504040204" pitchFamily="34" charset="0"/>
                <a:cs typeface="Arial" panose="020B0604020202020204" pitchFamily="34" charset="0"/>
              </a:rPr>
              <a:t>aelod</a:t>
            </a:r>
            <a:r>
              <a:rPr lang="en-US" dirty="0">
                <a:latin typeface="Arial" panose="020B0604020202020204" pitchFamily="34" charset="0"/>
                <a:ea typeface="Tahoma" panose="020B0604030504040204" pitchFamily="34" charset="0"/>
                <a:cs typeface="Arial" panose="020B0604020202020204" pitchFamily="34" charset="0"/>
              </a:rPr>
              <a:t> yn </a:t>
            </a:r>
            <a:r>
              <a:rPr lang="en-US" dirty="0" err="1">
                <a:latin typeface="Arial" panose="020B0604020202020204" pitchFamily="34" charset="0"/>
                <a:ea typeface="Tahoma" panose="020B0604030504040204" pitchFamily="34" charset="0"/>
                <a:cs typeface="Arial" panose="020B0604020202020204" pitchFamily="34" charset="0"/>
              </a:rPr>
              <a:t>gwasanaethu</a:t>
            </a:r>
            <a:r>
              <a:rPr lang="en-US" dirty="0">
                <a:latin typeface="Arial" panose="020B0604020202020204" pitchFamily="34" charset="0"/>
                <a:ea typeface="Tahoma" panose="020B0604030504040204" pitchFamily="34" charset="0"/>
                <a:cs typeface="Arial" panose="020B0604020202020204" pitchFamily="34" charset="0"/>
              </a:rPr>
              <a:t>.</a:t>
            </a:r>
            <a:endParaRPr lang="en-GB" dirty="0">
              <a:latin typeface="Arial" panose="020B0604020202020204" pitchFamily="34" charset="0"/>
              <a:ea typeface="Tahoma" panose="020B0604030504040204" pitchFamily="34" charset="0"/>
              <a:cs typeface="Arial" panose="020B0604020202020204" pitchFamily="34" charset="0"/>
            </a:endParaRPr>
          </a:p>
          <a:p>
            <a:pPr lvl="1"/>
            <a:r>
              <a:rPr lang="en-US" dirty="0" err="1">
                <a:latin typeface="Arial" panose="020B0604020202020204" pitchFamily="34" charset="0"/>
                <a:ea typeface="Tahoma" panose="020B0604030504040204" pitchFamily="34" charset="0"/>
                <a:cs typeface="Arial" panose="020B0604020202020204" pitchFamily="34" charset="0"/>
              </a:rPr>
              <a:t>Teuluoedd</a:t>
            </a:r>
            <a:r>
              <a:rPr lang="en-US" dirty="0">
                <a:latin typeface="Arial" panose="020B0604020202020204" pitchFamily="34" charset="0"/>
                <a:ea typeface="Tahoma" panose="020B0604030504040204" pitchFamily="34" charset="0"/>
                <a:cs typeface="Arial" panose="020B0604020202020204" pitchFamily="34" charset="0"/>
              </a:rPr>
              <a:t> </a:t>
            </a:r>
            <a:r>
              <a:rPr lang="en-US" dirty="0" err="1">
                <a:latin typeface="Arial" panose="020B0604020202020204" pitchFamily="34" charset="0"/>
                <a:ea typeface="Tahoma" panose="020B0604030504040204" pitchFamily="34" charset="0"/>
                <a:cs typeface="Arial" panose="020B0604020202020204" pitchFamily="34" charset="0"/>
              </a:rPr>
              <a:t>rhieni</a:t>
            </a:r>
            <a:r>
              <a:rPr lang="en-US" dirty="0">
                <a:latin typeface="Arial" panose="020B0604020202020204" pitchFamily="34" charset="0"/>
                <a:ea typeface="Tahoma" panose="020B0604030504040204" pitchFamily="34" charset="0"/>
                <a:cs typeface="Arial" panose="020B0604020202020204" pitchFamily="34" charset="0"/>
              </a:rPr>
              <a:t> </a:t>
            </a:r>
            <a:r>
              <a:rPr lang="en-US" dirty="0" err="1">
                <a:latin typeface="Arial" panose="020B0604020202020204" pitchFamily="34" charset="0"/>
                <a:ea typeface="Tahoma" panose="020B0604030504040204" pitchFamily="34" charset="0"/>
                <a:cs typeface="Arial" panose="020B0604020202020204" pitchFamily="34" charset="0"/>
              </a:rPr>
              <a:t>sengl</a:t>
            </a:r>
            <a:endParaRPr lang="en-US" dirty="0">
              <a:latin typeface="Arial" panose="020B0604020202020204" pitchFamily="34" charset="0"/>
              <a:ea typeface="Tahoma" panose="020B0604030504040204" pitchFamily="34" charset="0"/>
              <a:cs typeface="Arial" panose="020B0604020202020204" pitchFamily="34" charset="0"/>
            </a:endParaRPr>
          </a:p>
          <a:p>
            <a:pPr lvl="1"/>
            <a:endParaRPr lang="en-US" dirty="0">
              <a:latin typeface="Arial" panose="020B0604020202020204" pitchFamily="34" charset="0"/>
              <a:ea typeface="Tahoma" panose="020B0604030504040204" pitchFamily="34" charset="0"/>
              <a:cs typeface="Arial" panose="020B0604020202020204" pitchFamily="34" charset="0"/>
            </a:endParaRPr>
          </a:p>
          <a:p>
            <a:pPr lvl="1"/>
            <a:r>
              <a:rPr lang="en-US" dirty="0" err="1">
                <a:latin typeface="Arial" panose="020B0604020202020204" pitchFamily="34" charset="0"/>
                <a:ea typeface="Tahoma" panose="020B0604030504040204" pitchFamily="34" charset="0"/>
                <a:cs typeface="Arial" panose="020B0604020202020204" pitchFamily="34" charset="0"/>
              </a:rPr>
              <a:t>Symud</a:t>
            </a:r>
            <a:r>
              <a:rPr lang="en-US" dirty="0">
                <a:latin typeface="Arial" panose="020B0604020202020204" pitchFamily="34" charset="0"/>
                <a:ea typeface="Tahoma" panose="020B0604030504040204" pitchFamily="34" charset="0"/>
                <a:cs typeface="Arial" panose="020B0604020202020204" pitchFamily="34" charset="0"/>
              </a:rPr>
              <a:t> </a:t>
            </a:r>
            <a:r>
              <a:rPr lang="en-US" dirty="0" err="1">
                <a:latin typeface="Arial" panose="020B0604020202020204" pitchFamily="34" charset="0"/>
                <a:ea typeface="Tahoma" panose="020B0604030504040204" pitchFamily="34" charset="0"/>
                <a:cs typeface="Arial" panose="020B0604020202020204" pitchFamily="34" charset="0"/>
              </a:rPr>
              <a:t>cartref</a:t>
            </a:r>
            <a:r>
              <a:rPr lang="en-US" dirty="0">
                <a:latin typeface="Arial" panose="020B0604020202020204" pitchFamily="34" charset="0"/>
                <a:ea typeface="Tahoma" panose="020B0604030504040204" pitchFamily="34" charset="0"/>
                <a:cs typeface="Arial" panose="020B0604020202020204" pitchFamily="34" charset="0"/>
              </a:rPr>
              <a:t> yn </a:t>
            </a:r>
            <a:r>
              <a:rPr lang="en-US" dirty="0" err="1">
                <a:latin typeface="Arial" panose="020B0604020202020204" pitchFamily="34" charset="0"/>
                <a:ea typeface="Tahoma" panose="020B0604030504040204" pitchFamily="34" charset="0"/>
                <a:cs typeface="Arial" panose="020B0604020202020204" pitchFamily="34" charset="0"/>
              </a:rPr>
              <a:t>aml</a:t>
            </a:r>
            <a:endParaRPr lang="en-US" dirty="0">
              <a:latin typeface="Arial" panose="020B0604020202020204" pitchFamily="34" charset="0"/>
              <a:ea typeface="Tahoma" panose="020B0604030504040204" pitchFamily="34" charset="0"/>
              <a:cs typeface="Arial" panose="020B0604020202020204" pitchFamily="34" charset="0"/>
            </a:endParaRPr>
          </a:p>
          <a:p>
            <a:pPr lvl="1"/>
            <a:endParaRPr lang="en-US" dirty="0">
              <a:latin typeface="Arial" panose="020B0604020202020204" pitchFamily="34" charset="0"/>
              <a:ea typeface="Tahoma" panose="020B0604030504040204" pitchFamily="34" charset="0"/>
              <a:cs typeface="Arial" panose="020B0604020202020204" pitchFamily="34" charset="0"/>
            </a:endParaRPr>
          </a:p>
          <a:p>
            <a:pPr lvl="1"/>
            <a:endParaRPr lang="en-US" dirty="0">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800"/>
              </a:spcAft>
            </a:pP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570AFD94-889A-4C02-B9F5-E8303E0AE1A0}"/>
              </a:ext>
            </a:extLst>
          </p:cNvPr>
          <p:cNvSpPr txBox="1"/>
          <p:nvPr/>
        </p:nvSpPr>
        <p:spPr>
          <a:xfrm>
            <a:off x="934981" y="396325"/>
            <a:ext cx="10387068" cy="769441"/>
          </a:xfrm>
          <a:prstGeom prst="rect">
            <a:avLst/>
          </a:prstGeom>
          <a:noFill/>
        </p:spPr>
        <p:txBody>
          <a:bodyPr wrap="square" rtlCol="0">
            <a:spAutoFit/>
          </a:bodyPr>
          <a:lstStyle/>
          <a:p>
            <a:pPr algn="ctr"/>
            <a:r>
              <a:rPr lang="en-GB" sz="44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Profiadau</a:t>
            </a:r>
            <a:r>
              <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 </a:t>
            </a:r>
            <a:r>
              <a:rPr lang="en-GB" sz="44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teuluoedd</a:t>
            </a:r>
            <a:r>
              <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 </a:t>
            </a:r>
            <a:r>
              <a:rPr lang="en-GB" sz="44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milwyr</a:t>
            </a:r>
            <a:endPar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endParaRPr>
          </a:p>
        </p:txBody>
      </p:sp>
      <p:sp>
        <p:nvSpPr>
          <p:cNvPr id="26" name="Oval 25">
            <a:extLst>
              <a:ext uri="{FF2B5EF4-FFF2-40B4-BE49-F238E27FC236}">
                <a16:creationId xmlns:a16="http://schemas.microsoft.com/office/drawing/2014/main" id="{00CB6D97-F9A6-49F1-AC63-8BCD35087330}"/>
              </a:ext>
            </a:extLst>
          </p:cNvPr>
          <p:cNvSpPr/>
          <p:nvPr/>
        </p:nvSpPr>
        <p:spPr>
          <a:xfrm>
            <a:off x="1043095" y="3119991"/>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Oval 26">
            <a:extLst>
              <a:ext uri="{FF2B5EF4-FFF2-40B4-BE49-F238E27FC236}">
                <a16:creationId xmlns:a16="http://schemas.microsoft.com/office/drawing/2014/main" id="{E155A6E1-4E6D-4CE9-B30A-3710F9059529}"/>
              </a:ext>
            </a:extLst>
          </p:cNvPr>
          <p:cNvSpPr/>
          <p:nvPr/>
        </p:nvSpPr>
        <p:spPr>
          <a:xfrm>
            <a:off x="1043095" y="2562312"/>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8EBD18F3-D443-46BD-BB97-4F6A395867BB}"/>
              </a:ext>
            </a:extLst>
          </p:cNvPr>
          <p:cNvSpPr/>
          <p:nvPr/>
        </p:nvSpPr>
        <p:spPr>
          <a:xfrm>
            <a:off x="1043095" y="3688723"/>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Rectangle 16">
            <a:extLst>
              <a:ext uri="{FF2B5EF4-FFF2-40B4-BE49-F238E27FC236}">
                <a16:creationId xmlns:a16="http://schemas.microsoft.com/office/drawing/2014/main" id="{437CDA9B-FDD9-4815-9B79-66690D906E8E}"/>
              </a:ext>
            </a:extLst>
          </p:cNvPr>
          <p:cNvSpPr/>
          <p:nvPr/>
        </p:nvSpPr>
        <p:spPr>
          <a:xfrm>
            <a:off x="6487825" y="2439869"/>
            <a:ext cx="4834224" cy="2050690"/>
          </a:xfrm>
          <a:prstGeom prst="rect">
            <a:avLst/>
          </a:prstGeom>
        </p:spPr>
        <p:txBody>
          <a:bodyPr wrap="square">
            <a:spAutoFit/>
          </a:bodyPr>
          <a:lstStyle/>
          <a:p>
            <a:pPr lvl="1"/>
            <a:r>
              <a:rPr lang="en-US" dirty="0" err="1">
                <a:latin typeface="Arial" panose="020B0604020202020204" pitchFamily="34" charset="0"/>
                <a:ea typeface="Tahoma" panose="020B0604030504040204" pitchFamily="34" charset="0"/>
                <a:cs typeface="Arial" panose="020B0604020202020204" pitchFamily="34" charset="0"/>
              </a:rPr>
              <a:t>Byw</a:t>
            </a:r>
            <a:r>
              <a:rPr lang="en-US" dirty="0">
                <a:latin typeface="Arial" panose="020B0604020202020204" pitchFamily="34" charset="0"/>
                <a:ea typeface="Tahoma" panose="020B0604030504040204" pitchFamily="34" charset="0"/>
                <a:cs typeface="Arial" panose="020B0604020202020204" pitchFamily="34" charset="0"/>
              </a:rPr>
              <a:t> </a:t>
            </a:r>
            <a:r>
              <a:rPr lang="en-US" dirty="0" err="1">
                <a:latin typeface="Arial" panose="020B0604020202020204" pitchFamily="34" charset="0"/>
                <a:ea typeface="Tahoma" panose="020B0604030504040204" pitchFamily="34" charset="0"/>
                <a:cs typeface="Arial" panose="020B0604020202020204" pitchFamily="34" charset="0"/>
              </a:rPr>
              <a:t>dramor</a:t>
            </a:r>
            <a:endParaRPr lang="en-US" dirty="0">
              <a:latin typeface="Arial" panose="020B0604020202020204" pitchFamily="34" charset="0"/>
              <a:ea typeface="Tahoma" panose="020B0604030504040204" pitchFamily="34" charset="0"/>
              <a:cs typeface="Arial" panose="020B0604020202020204" pitchFamily="34" charset="0"/>
            </a:endParaRPr>
          </a:p>
          <a:p>
            <a:pPr lvl="1"/>
            <a:endParaRPr lang="en-US" dirty="0">
              <a:latin typeface="Arial" panose="020B0604020202020204" pitchFamily="34" charset="0"/>
              <a:ea typeface="Tahoma" panose="020B0604030504040204" pitchFamily="34" charset="0"/>
              <a:cs typeface="Arial" panose="020B0604020202020204" pitchFamily="34" charset="0"/>
            </a:endParaRPr>
          </a:p>
          <a:p>
            <a:pPr lvl="1"/>
            <a:r>
              <a:rPr lang="en-US" dirty="0" err="1">
                <a:latin typeface="Arial" panose="020B0604020202020204" pitchFamily="34" charset="0"/>
                <a:ea typeface="Tahoma" panose="020B0604030504040204" pitchFamily="34" charset="0"/>
                <a:cs typeface="Arial" panose="020B0604020202020204" pitchFamily="34" charset="0"/>
              </a:rPr>
              <a:t>Effaith</a:t>
            </a:r>
            <a:r>
              <a:rPr lang="en-US" dirty="0">
                <a:latin typeface="Arial" panose="020B0604020202020204" pitchFamily="34" charset="0"/>
                <a:ea typeface="Tahoma" panose="020B0604030504040204" pitchFamily="34" charset="0"/>
                <a:cs typeface="Arial" panose="020B0604020202020204" pitchFamily="34" charset="0"/>
              </a:rPr>
              <a:t> </a:t>
            </a:r>
            <a:r>
              <a:rPr lang="en-US" dirty="0" err="1">
                <a:latin typeface="Arial" panose="020B0604020202020204" pitchFamily="34" charset="0"/>
                <a:ea typeface="Tahoma" panose="020B0604030504040204" pitchFamily="34" charset="0"/>
                <a:cs typeface="Arial" panose="020B0604020202020204" pitchFamily="34" charset="0"/>
              </a:rPr>
              <a:t>emosiynol</a:t>
            </a:r>
            <a:r>
              <a:rPr lang="en-US" dirty="0">
                <a:latin typeface="Arial" panose="020B0604020202020204" pitchFamily="34" charset="0"/>
                <a:ea typeface="Tahoma" panose="020B0604030504040204" pitchFamily="34" charset="0"/>
                <a:cs typeface="Arial" panose="020B0604020202020204" pitchFamily="34" charset="0"/>
              </a:rPr>
              <a:t> </a:t>
            </a:r>
            <a:r>
              <a:rPr lang="en-US" dirty="0" err="1">
                <a:latin typeface="Arial" panose="020B0604020202020204" pitchFamily="34" charset="0"/>
                <a:ea typeface="Tahoma" panose="020B0604030504040204" pitchFamily="34" charset="0"/>
                <a:cs typeface="Arial" panose="020B0604020202020204" pitchFamily="34" charset="0"/>
              </a:rPr>
              <a:t>adleoliad</a:t>
            </a:r>
            <a:endParaRPr lang="en-US" dirty="0">
              <a:latin typeface="Arial" panose="020B0604020202020204" pitchFamily="34" charset="0"/>
              <a:ea typeface="Tahoma" panose="020B0604030504040204" pitchFamily="34" charset="0"/>
              <a:cs typeface="Arial" panose="020B0604020202020204" pitchFamily="34" charset="0"/>
            </a:endParaRPr>
          </a:p>
          <a:p>
            <a:pPr lvl="1"/>
            <a:endParaRPr lang="en-US" dirty="0">
              <a:latin typeface="Arial" panose="020B0604020202020204" pitchFamily="34" charset="0"/>
              <a:ea typeface="Tahoma" panose="020B0604030504040204" pitchFamily="34" charset="0"/>
              <a:cs typeface="Arial" panose="020B0604020202020204" pitchFamily="34" charset="0"/>
            </a:endParaRPr>
          </a:p>
          <a:p>
            <a:pPr lvl="1"/>
            <a:r>
              <a:rPr lang="en-US" dirty="0" err="1">
                <a:latin typeface="Arial" panose="020B0604020202020204" pitchFamily="34" charset="0"/>
                <a:ea typeface="Tahoma" panose="020B0604030504040204" pitchFamily="34" charset="0"/>
                <a:cs typeface="Arial" panose="020B0604020202020204" pitchFamily="34" charset="0"/>
              </a:rPr>
              <a:t>Newid</a:t>
            </a:r>
            <a:r>
              <a:rPr lang="en-US" dirty="0">
                <a:latin typeface="Arial" panose="020B0604020202020204" pitchFamily="34" charset="0"/>
                <a:ea typeface="Tahoma" panose="020B0604030504040204" pitchFamily="34" charset="0"/>
                <a:cs typeface="Arial" panose="020B0604020202020204" pitchFamily="34" charset="0"/>
              </a:rPr>
              <a:t> </a:t>
            </a:r>
            <a:r>
              <a:rPr lang="en-US" dirty="0" err="1">
                <a:latin typeface="Arial" panose="020B0604020202020204" pitchFamily="34" charset="0"/>
                <a:ea typeface="Tahoma" panose="020B0604030504040204" pitchFamily="34" charset="0"/>
                <a:cs typeface="Arial" panose="020B0604020202020204" pitchFamily="34" charset="0"/>
              </a:rPr>
              <a:t>mewn</a:t>
            </a:r>
            <a:r>
              <a:rPr lang="en-US" dirty="0">
                <a:latin typeface="Arial" panose="020B0604020202020204" pitchFamily="34" charset="0"/>
                <a:ea typeface="Tahoma" panose="020B0604030504040204" pitchFamily="34" charset="0"/>
                <a:cs typeface="Arial" panose="020B0604020202020204" pitchFamily="34" charset="0"/>
              </a:rPr>
              <a:t> </a:t>
            </a:r>
            <a:r>
              <a:rPr lang="en-US" dirty="0" err="1">
                <a:latin typeface="Arial" panose="020B0604020202020204" pitchFamily="34" charset="0"/>
                <a:ea typeface="Tahoma" panose="020B0604030504040204" pitchFamily="34" charset="0"/>
                <a:cs typeface="Arial" panose="020B0604020202020204" pitchFamily="34" charset="0"/>
              </a:rPr>
              <a:t>deinamig</a:t>
            </a:r>
            <a:r>
              <a:rPr lang="en-US" dirty="0">
                <a:latin typeface="Arial" panose="020B0604020202020204" pitchFamily="34" charset="0"/>
                <a:ea typeface="Tahoma" panose="020B0604030504040204" pitchFamily="34" charset="0"/>
                <a:cs typeface="Arial" panose="020B0604020202020204" pitchFamily="34" charset="0"/>
              </a:rPr>
              <a:t> </a:t>
            </a:r>
            <a:r>
              <a:rPr lang="en-US" dirty="0" err="1">
                <a:latin typeface="Arial" panose="020B0604020202020204" pitchFamily="34" charset="0"/>
                <a:ea typeface="Tahoma" panose="020B0604030504040204" pitchFamily="34" charset="0"/>
                <a:cs typeface="Arial" panose="020B0604020202020204" pitchFamily="34" charset="0"/>
              </a:rPr>
              <a:t>teulu</a:t>
            </a:r>
            <a:r>
              <a:rPr lang="en-US" dirty="0">
                <a:latin typeface="Arial" panose="020B0604020202020204" pitchFamily="34" charset="0"/>
                <a:ea typeface="Tahoma" panose="020B0604030504040204" pitchFamily="34" charset="0"/>
                <a:cs typeface="Arial" panose="020B0604020202020204" pitchFamily="34" charset="0"/>
              </a:rPr>
              <a:t> </a:t>
            </a:r>
            <a:r>
              <a:rPr lang="en-US" dirty="0" err="1">
                <a:latin typeface="Arial" panose="020B0604020202020204" pitchFamily="34" charset="0"/>
                <a:ea typeface="Tahoma" panose="020B0604030504040204" pitchFamily="34" charset="0"/>
                <a:cs typeface="Arial" panose="020B0604020202020204" pitchFamily="34" charset="0"/>
              </a:rPr>
              <a:t>wrth</a:t>
            </a:r>
            <a:r>
              <a:rPr lang="en-US" dirty="0">
                <a:latin typeface="Arial" panose="020B0604020202020204" pitchFamily="34" charset="0"/>
                <a:ea typeface="Tahoma" panose="020B0604030504040204" pitchFamily="34" charset="0"/>
                <a:cs typeface="Arial" panose="020B0604020202020204" pitchFamily="34" charset="0"/>
              </a:rPr>
              <a:t> </a:t>
            </a:r>
            <a:r>
              <a:rPr lang="en-US" dirty="0" err="1">
                <a:latin typeface="Arial" panose="020B0604020202020204" pitchFamily="34" charset="0"/>
                <a:ea typeface="Tahoma" panose="020B0604030504040204" pitchFamily="34" charset="0"/>
                <a:cs typeface="Arial" panose="020B0604020202020204" pitchFamily="34" charset="0"/>
              </a:rPr>
              <a:t>drosglwyddo</a:t>
            </a:r>
            <a:r>
              <a:rPr lang="en-US" dirty="0">
                <a:latin typeface="Arial" panose="020B0604020202020204" pitchFamily="34" charset="0"/>
                <a:ea typeface="Tahoma" panose="020B0604030504040204" pitchFamily="34" charset="0"/>
                <a:cs typeface="Arial" panose="020B0604020202020204" pitchFamily="34" charset="0"/>
              </a:rPr>
              <a:t> </a:t>
            </a:r>
            <a:r>
              <a:rPr lang="en-US" dirty="0" err="1">
                <a:latin typeface="Arial" panose="020B0604020202020204" pitchFamily="34" charset="0"/>
                <a:ea typeface="Tahoma" panose="020B0604030504040204" pitchFamily="34" charset="0"/>
                <a:cs typeface="Arial" panose="020B0604020202020204" pitchFamily="34" charset="0"/>
              </a:rPr>
              <a:t>allan</a:t>
            </a:r>
            <a:r>
              <a:rPr lang="en-US" dirty="0">
                <a:latin typeface="Arial" panose="020B0604020202020204" pitchFamily="34" charset="0"/>
                <a:ea typeface="Tahoma" panose="020B0604030504040204" pitchFamily="34" charset="0"/>
                <a:cs typeface="Arial" panose="020B0604020202020204" pitchFamily="34" charset="0"/>
              </a:rPr>
              <a:t> </a:t>
            </a:r>
            <a:r>
              <a:rPr lang="en-US" dirty="0" err="1">
                <a:latin typeface="Arial" panose="020B0604020202020204" pitchFamily="34" charset="0"/>
                <a:ea typeface="Tahoma" panose="020B0604030504040204" pitchFamily="34" charset="0"/>
                <a:cs typeface="Arial" panose="020B0604020202020204" pitchFamily="34" charset="0"/>
              </a:rPr>
              <a:t>o'r</a:t>
            </a:r>
            <a:r>
              <a:rPr lang="en-US" dirty="0">
                <a:latin typeface="Arial" panose="020B0604020202020204" pitchFamily="34" charset="0"/>
                <a:ea typeface="Tahoma" panose="020B0604030504040204" pitchFamily="34" charset="0"/>
                <a:cs typeface="Arial" panose="020B0604020202020204" pitchFamily="34" charset="0"/>
              </a:rPr>
              <a:t> </a:t>
            </a:r>
            <a:r>
              <a:rPr lang="en-US" dirty="0" err="1">
                <a:latin typeface="Arial" panose="020B0604020202020204" pitchFamily="34" charset="0"/>
                <a:ea typeface="Tahoma" panose="020B0604030504040204" pitchFamily="34" charset="0"/>
                <a:cs typeface="Arial" panose="020B0604020202020204" pitchFamily="34" charset="0"/>
              </a:rPr>
              <a:t>Lluoedd</a:t>
            </a:r>
            <a:r>
              <a:rPr lang="en-US" dirty="0">
                <a:latin typeface="Arial" panose="020B0604020202020204" pitchFamily="34" charset="0"/>
                <a:ea typeface="Tahoma" panose="020B0604030504040204" pitchFamily="34" charset="0"/>
                <a:cs typeface="Arial" panose="020B0604020202020204" pitchFamily="34" charset="0"/>
              </a:rPr>
              <a:t> </a:t>
            </a:r>
            <a:r>
              <a:rPr lang="en-US" dirty="0" err="1">
                <a:latin typeface="Arial" panose="020B0604020202020204" pitchFamily="34" charset="0"/>
                <a:ea typeface="Tahoma" panose="020B0604030504040204" pitchFamily="34" charset="0"/>
                <a:cs typeface="Arial" panose="020B0604020202020204" pitchFamily="34" charset="0"/>
              </a:rPr>
              <a:t>Arfog</a:t>
            </a:r>
            <a:r>
              <a:rPr lang="en-US" dirty="0">
                <a:latin typeface="Arial" panose="020B0604020202020204" pitchFamily="34" charset="0"/>
                <a:ea typeface="Tahoma" panose="020B0604030504040204" pitchFamily="34" charset="0"/>
                <a:cs typeface="Arial" panose="020B0604020202020204" pitchFamily="34" charset="0"/>
              </a:rPr>
              <a:t>.</a:t>
            </a:r>
            <a:endParaRPr lang="en-GB" dirty="0">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800"/>
              </a:spcAft>
            </a:pP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a:extLst>
              <a:ext uri="{FF2B5EF4-FFF2-40B4-BE49-F238E27FC236}">
                <a16:creationId xmlns:a16="http://schemas.microsoft.com/office/drawing/2014/main" id="{1D98F2A1-0BCD-439B-8AFF-8944EC87B707}"/>
              </a:ext>
            </a:extLst>
          </p:cNvPr>
          <p:cNvSpPr/>
          <p:nvPr/>
        </p:nvSpPr>
        <p:spPr>
          <a:xfrm>
            <a:off x="6613868" y="2545748"/>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Oval 18">
            <a:extLst>
              <a:ext uri="{FF2B5EF4-FFF2-40B4-BE49-F238E27FC236}">
                <a16:creationId xmlns:a16="http://schemas.microsoft.com/office/drawing/2014/main" id="{05CE6F9D-0CB4-452F-B7D4-26033A3288C3}"/>
              </a:ext>
            </a:extLst>
          </p:cNvPr>
          <p:cNvSpPr/>
          <p:nvPr/>
        </p:nvSpPr>
        <p:spPr>
          <a:xfrm>
            <a:off x="1044790" y="4235349"/>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 name="Oval 33">
            <a:extLst>
              <a:ext uri="{FF2B5EF4-FFF2-40B4-BE49-F238E27FC236}">
                <a16:creationId xmlns:a16="http://schemas.microsoft.com/office/drawing/2014/main" id="{FF90EAD3-EBEF-45F0-B5DC-97F87D5B63B4}"/>
              </a:ext>
            </a:extLst>
          </p:cNvPr>
          <p:cNvSpPr/>
          <p:nvPr/>
        </p:nvSpPr>
        <p:spPr>
          <a:xfrm>
            <a:off x="6613868" y="3661717"/>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 name="Oval 34">
            <a:extLst>
              <a:ext uri="{FF2B5EF4-FFF2-40B4-BE49-F238E27FC236}">
                <a16:creationId xmlns:a16="http://schemas.microsoft.com/office/drawing/2014/main" id="{1F50F95C-B9B6-4955-8A4C-4815084D7526}"/>
              </a:ext>
            </a:extLst>
          </p:cNvPr>
          <p:cNvSpPr/>
          <p:nvPr/>
        </p:nvSpPr>
        <p:spPr>
          <a:xfrm>
            <a:off x="6613868" y="3108826"/>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Rectangle: Rounded Corners 20">
            <a:extLst>
              <a:ext uri="{FF2B5EF4-FFF2-40B4-BE49-F238E27FC236}">
                <a16:creationId xmlns:a16="http://schemas.microsoft.com/office/drawing/2014/main" id="{62AA07E6-7FD5-455D-8792-E7E577553D37}"/>
              </a:ext>
            </a:extLst>
          </p:cNvPr>
          <p:cNvSpPr/>
          <p:nvPr/>
        </p:nvSpPr>
        <p:spPr>
          <a:xfrm>
            <a:off x="1869903" y="4997843"/>
            <a:ext cx="8517225" cy="1166821"/>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b="1" dirty="0">
                <a:latin typeface="Arial" panose="020B0604020202020204" pitchFamily="34" charset="0"/>
                <a:cs typeface="Arial" panose="020B0604020202020204" pitchFamily="34" charset="0"/>
              </a:rPr>
              <a:t>I </a:t>
            </a:r>
            <a:r>
              <a:rPr lang="en-GB" b="1" dirty="0" err="1">
                <a:latin typeface="Arial" panose="020B0604020202020204" pitchFamily="34" charset="0"/>
                <a:cs typeface="Arial" panose="020B0604020202020204" pitchFamily="34" charset="0"/>
              </a:rPr>
              <a:t>gael</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mwy</a:t>
            </a:r>
            <a:r>
              <a:rPr lang="en-GB" b="1" dirty="0">
                <a:latin typeface="Arial" panose="020B0604020202020204" pitchFamily="34" charset="0"/>
                <a:cs typeface="Arial" panose="020B0604020202020204" pitchFamily="34" charset="0"/>
              </a:rPr>
              <a:t> o </a:t>
            </a:r>
            <a:r>
              <a:rPr lang="en-GB" b="1" dirty="0" err="1">
                <a:latin typeface="Arial" panose="020B0604020202020204" pitchFamily="34" charset="0"/>
                <a:cs typeface="Arial" panose="020B0604020202020204" pitchFamily="34" charset="0"/>
              </a:rPr>
              <a:t>wybodaeth</a:t>
            </a:r>
            <a:r>
              <a:rPr lang="en-GB" b="1" dirty="0">
                <a:latin typeface="Arial" panose="020B0604020202020204" pitchFamily="34" charset="0"/>
                <a:cs typeface="Arial" panose="020B0604020202020204" pitchFamily="34" charset="0"/>
              </a:rPr>
              <a:t> am y </a:t>
            </a:r>
            <a:r>
              <a:rPr lang="en-GB" b="1" dirty="0" err="1">
                <a:latin typeface="Arial" panose="020B0604020202020204" pitchFamily="34" charset="0"/>
                <a:cs typeface="Arial" panose="020B0604020202020204" pitchFamily="34" charset="0"/>
              </a:rPr>
              <a:t>Lluoedd</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Arfog</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yng</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Nghymru</a:t>
            </a:r>
            <a:r>
              <a:rPr lang="en-GB" b="1" dirty="0">
                <a:latin typeface="Arial" panose="020B0604020202020204" pitchFamily="34" charset="0"/>
                <a:cs typeface="Arial" panose="020B0604020202020204" pitchFamily="34" charset="0"/>
              </a:rPr>
              <a:t> a </a:t>
            </a:r>
            <a:r>
              <a:rPr lang="en-GB" b="1" dirty="0" err="1">
                <a:latin typeface="Arial" panose="020B0604020202020204" pitchFamily="34" charset="0"/>
                <a:cs typeface="Arial" panose="020B0604020202020204" pitchFamily="34" charset="0"/>
              </a:rPr>
              <a:t>phrofiadau</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teuluoedd</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milwyr</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gan</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gynnwys</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rhengoedd</a:t>
            </a:r>
            <a:r>
              <a:rPr lang="en-GB" b="1" dirty="0">
                <a:latin typeface="Arial" panose="020B0604020202020204" pitchFamily="34" charset="0"/>
                <a:cs typeface="Arial" panose="020B0604020202020204" pitchFamily="34" charset="0"/>
              </a:rPr>
              <a:t> y </a:t>
            </a:r>
            <a:r>
              <a:rPr lang="en-GB" b="1" dirty="0" err="1">
                <a:latin typeface="Arial" panose="020B0604020202020204" pitchFamily="34" charset="0"/>
                <a:cs typeface="Arial" panose="020B0604020202020204" pitchFamily="34" charset="0"/>
              </a:rPr>
              <a:t>Lluoedd</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Arfog</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ar</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gyfer</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yr</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holl</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Wasanaethau</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ewch</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i</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adran</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Lluoedd</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Arfog</a:t>
            </a:r>
            <a:r>
              <a:rPr lang="en-GB" b="1" dirty="0">
                <a:latin typeface="Arial" panose="020B0604020202020204" pitchFamily="34" charset="0"/>
                <a:cs typeface="Arial" panose="020B0604020202020204" pitchFamily="34" charset="0"/>
              </a:rPr>
              <a:t> Cymru </a:t>
            </a:r>
            <a:r>
              <a:rPr lang="en-GB" b="1" dirty="0" err="1">
                <a:latin typeface="Arial" panose="020B0604020202020204" pitchFamily="34" charset="0"/>
                <a:cs typeface="Arial" panose="020B0604020202020204" pitchFamily="34" charset="0"/>
              </a:rPr>
              <a:t>ar</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Becyn</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Gwaith</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Ysgol</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Newydd</a:t>
            </a:r>
            <a:r>
              <a:rPr lang="en-GB" b="1" dirty="0">
                <a:latin typeface="Arial" panose="020B0604020202020204" pitchFamily="34" charset="0"/>
                <a:cs typeface="Arial" panose="020B0604020202020204" pitchFamily="34" charset="0"/>
              </a:rPr>
              <a:t> SSCE Cymru.</a:t>
            </a:r>
          </a:p>
        </p:txBody>
      </p:sp>
      <p:sp>
        <p:nvSpPr>
          <p:cNvPr id="16" name="Oval 15">
            <a:extLst>
              <a:ext uri="{FF2B5EF4-FFF2-40B4-BE49-F238E27FC236}">
                <a16:creationId xmlns:a16="http://schemas.microsoft.com/office/drawing/2014/main" id="{E84D7CA2-05DA-458D-AFAA-026266442E76}"/>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580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7FFF64-7560-4258-B6CC-B87173285AC5}"/>
              </a:ext>
            </a:extLst>
          </p:cNvPr>
          <p:cNvSpPr/>
          <p:nvPr/>
        </p:nvSpPr>
        <p:spPr>
          <a:xfrm>
            <a:off x="628023" y="2502906"/>
            <a:ext cx="5458337" cy="3989682"/>
          </a:xfrm>
          <a:prstGeom prst="rect">
            <a:avLst/>
          </a:prstGeom>
        </p:spPr>
        <p:txBody>
          <a:bodyPr wrap="square">
            <a:spAutoFit/>
          </a:bodyPr>
          <a:lstStyle/>
          <a:p>
            <a:r>
              <a:rPr lang="en-GB" b="1" dirty="0">
                <a:latin typeface="Arial" panose="020B0604020202020204" pitchFamily="34" charset="0"/>
                <a:ea typeface="Tahoma" panose="020B0604030504040204" pitchFamily="34" charset="0"/>
                <a:cs typeface="Arial" panose="020B0604020202020204" pitchFamily="34" charset="0"/>
              </a:rPr>
              <a:t>Gall </a:t>
            </a:r>
            <a:r>
              <a:rPr lang="en-GB" b="1" dirty="0" err="1">
                <a:latin typeface="Arial" panose="020B0604020202020204" pitchFamily="34" charset="0"/>
                <a:ea typeface="Tahoma" panose="020B0604030504040204" pitchFamily="34" charset="0"/>
                <a:cs typeface="Arial" panose="020B0604020202020204" pitchFamily="34" charset="0"/>
              </a:rPr>
              <a:t>brofiadau</a:t>
            </a:r>
            <a:r>
              <a:rPr lang="en-GB" b="1" dirty="0">
                <a:latin typeface="Arial" panose="020B0604020202020204" pitchFamily="34" charset="0"/>
                <a:ea typeface="Tahoma" panose="020B0604030504040204" pitchFamily="34" charset="0"/>
                <a:cs typeface="Arial" panose="020B0604020202020204" pitchFamily="34" charset="0"/>
              </a:rPr>
              <a:t> </a:t>
            </a:r>
            <a:r>
              <a:rPr lang="en-GB" b="1" dirty="0" err="1">
                <a:latin typeface="Arial" panose="020B0604020202020204" pitchFamily="34" charset="0"/>
                <a:ea typeface="Tahoma" panose="020B0604030504040204" pitchFamily="34" charset="0"/>
                <a:cs typeface="Arial" panose="020B0604020202020204" pitchFamily="34" charset="0"/>
              </a:rPr>
              <a:t>gynnwys</a:t>
            </a:r>
            <a:r>
              <a:rPr lang="en-GB" b="1" dirty="0">
                <a:latin typeface="Arial" panose="020B0604020202020204" pitchFamily="34" charset="0"/>
                <a:ea typeface="Tahoma" panose="020B0604030504040204" pitchFamily="34" charset="0"/>
                <a:cs typeface="Arial" panose="020B0604020202020204" pitchFamily="34" charset="0"/>
              </a:rPr>
              <a:t>:</a:t>
            </a:r>
          </a:p>
          <a:p>
            <a:pPr lvl="1"/>
            <a:endParaRPr lang="en-GB" dirty="0">
              <a:latin typeface="Arial" panose="020B0604020202020204" pitchFamily="34" charset="0"/>
              <a:ea typeface="Tahoma" panose="020B0604030504040204" pitchFamily="34" charset="0"/>
              <a:cs typeface="Arial" panose="020B0604020202020204" pitchFamily="34" charset="0"/>
            </a:endParaRPr>
          </a:p>
          <a:p>
            <a:pPr lvl="1"/>
            <a:r>
              <a:rPr lang="en-GB" dirty="0" err="1">
                <a:latin typeface="Arial" panose="020B0604020202020204" pitchFamily="34" charset="0"/>
                <a:ea typeface="Tahoma" panose="020B0604030504040204" pitchFamily="34" charset="0"/>
                <a:cs typeface="Arial" panose="020B0604020202020204" pitchFamily="34" charset="0"/>
              </a:rPr>
              <a:t>Effaith</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emosiynol</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gwahanu</a:t>
            </a:r>
            <a:r>
              <a:rPr lang="en-GB" dirty="0">
                <a:latin typeface="Arial" panose="020B0604020202020204" pitchFamily="34" charset="0"/>
                <a:ea typeface="Tahoma" panose="020B0604030504040204" pitchFamily="34" charset="0"/>
                <a:cs typeface="Arial" panose="020B0604020202020204" pitchFamily="34" charset="0"/>
              </a:rPr>
              <a:t> yn </a:t>
            </a:r>
            <a:r>
              <a:rPr lang="en-GB" dirty="0" err="1">
                <a:latin typeface="Arial" panose="020B0604020202020204" pitchFamily="34" charset="0"/>
                <a:ea typeface="Tahoma" panose="020B0604030504040204" pitchFamily="34" charset="0"/>
                <a:cs typeface="Arial" panose="020B0604020202020204" pitchFamily="34" charset="0"/>
              </a:rPr>
              <a:t>ystod</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cyfnodau</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gwasanaeth</a:t>
            </a:r>
            <a:r>
              <a:rPr lang="en-GB" dirty="0">
                <a:latin typeface="Arial" panose="020B0604020202020204" pitchFamily="34" charset="0"/>
                <a:ea typeface="Tahoma" panose="020B0604030504040204" pitchFamily="34" charset="0"/>
                <a:cs typeface="Arial" panose="020B0604020202020204" pitchFamily="34" charset="0"/>
              </a:rPr>
              <a:t>/</a:t>
            </a:r>
            <a:r>
              <a:rPr lang="en-GB" dirty="0" err="1">
                <a:latin typeface="Arial" panose="020B0604020202020204" pitchFamily="34" charset="0"/>
                <a:ea typeface="Tahoma" panose="020B0604030504040204" pitchFamily="34" charset="0"/>
                <a:cs typeface="Arial" panose="020B0604020202020204" pitchFamily="34" charset="0"/>
              </a:rPr>
              <a:t>hyfforddiant</a:t>
            </a:r>
            <a:endParaRPr lang="en-GB" dirty="0">
              <a:latin typeface="Arial" panose="020B0604020202020204" pitchFamily="34" charset="0"/>
              <a:ea typeface="Tahoma" panose="020B0604030504040204" pitchFamily="34" charset="0"/>
              <a:cs typeface="Arial" panose="020B0604020202020204" pitchFamily="34" charset="0"/>
            </a:endParaRPr>
          </a:p>
          <a:p>
            <a:pPr lvl="1"/>
            <a:endParaRPr lang="en-GB" dirty="0">
              <a:latin typeface="Arial" panose="020B0604020202020204" pitchFamily="34" charset="0"/>
              <a:ea typeface="Tahoma" panose="020B0604030504040204" pitchFamily="34" charset="0"/>
              <a:cs typeface="Arial" panose="020B0604020202020204" pitchFamily="34" charset="0"/>
            </a:endParaRPr>
          </a:p>
          <a:p>
            <a:pPr lvl="1"/>
            <a:r>
              <a:rPr lang="en-GB" dirty="0" err="1">
                <a:latin typeface="Arial" panose="020B0604020202020204" pitchFamily="34" charset="0"/>
                <a:ea typeface="Tahoma" panose="020B0604030504040204" pitchFamily="34" charset="0"/>
                <a:cs typeface="Arial" panose="020B0604020202020204" pitchFamily="34" charset="0"/>
              </a:rPr>
              <a:t>Symud</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ysgol</a:t>
            </a:r>
            <a:r>
              <a:rPr lang="en-GB" dirty="0">
                <a:latin typeface="Arial" panose="020B0604020202020204" pitchFamily="34" charset="0"/>
                <a:ea typeface="Tahoma" panose="020B0604030504040204" pitchFamily="34" charset="0"/>
                <a:cs typeface="Arial" panose="020B0604020202020204" pitchFamily="34" charset="0"/>
              </a:rPr>
              <a:t> a </a:t>
            </a:r>
            <a:r>
              <a:rPr lang="en-GB" dirty="0" err="1">
                <a:latin typeface="Arial" panose="020B0604020202020204" pitchFamily="34" charset="0"/>
                <a:ea typeface="Tahoma" panose="020B0604030504040204" pitchFamily="34" charset="0"/>
                <a:cs typeface="Arial" panose="020B0604020202020204" pitchFamily="34" charset="0"/>
              </a:rPr>
              <a:t>chartref</a:t>
            </a:r>
            <a:r>
              <a:rPr lang="en-GB" dirty="0">
                <a:latin typeface="Arial" panose="020B0604020202020204" pitchFamily="34" charset="0"/>
                <a:ea typeface="Tahoma" panose="020B0604030504040204" pitchFamily="34" charset="0"/>
                <a:cs typeface="Arial" panose="020B0604020202020204" pitchFamily="34" charset="0"/>
              </a:rPr>
              <a:t> yn </a:t>
            </a:r>
            <a:r>
              <a:rPr lang="en-GB" dirty="0" err="1">
                <a:latin typeface="Arial" panose="020B0604020202020204" pitchFamily="34" charset="0"/>
                <a:ea typeface="Tahoma" panose="020B0604030504040204" pitchFamily="34" charset="0"/>
                <a:cs typeface="Arial" panose="020B0604020202020204" pitchFamily="34" charset="0"/>
              </a:rPr>
              <a:t>aml</a:t>
            </a:r>
            <a:endParaRPr lang="en-GB" dirty="0">
              <a:latin typeface="Arial" panose="020B0604020202020204" pitchFamily="34" charset="0"/>
              <a:ea typeface="Tahoma" panose="020B0604030504040204" pitchFamily="34" charset="0"/>
              <a:cs typeface="Arial" panose="020B0604020202020204" pitchFamily="34" charset="0"/>
            </a:endParaRPr>
          </a:p>
          <a:p>
            <a:pPr lvl="1"/>
            <a:endParaRPr lang="en-GB" dirty="0">
              <a:latin typeface="Arial" panose="020B0604020202020204" pitchFamily="34" charset="0"/>
              <a:ea typeface="Tahoma" panose="020B0604030504040204" pitchFamily="34" charset="0"/>
              <a:cs typeface="Arial" panose="020B0604020202020204" pitchFamily="34" charset="0"/>
            </a:endParaRPr>
          </a:p>
          <a:p>
            <a:pPr lvl="1"/>
            <a:r>
              <a:rPr lang="en-GB" dirty="0" err="1">
                <a:latin typeface="Arial" panose="020B0604020202020204" pitchFamily="34" charset="0"/>
                <a:ea typeface="Tahoma" panose="020B0604030504040204" pitchFamily="34" charset="0"/>
                <a:cs typeface="Arial" panose="020B0604020202020204" pitchFamily="34" charset="0"/>
              </a:rPr>
              <a:t>Methu</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cynnwys</a:t>
            </a:r>
            <a:r>
              <a:rPr lang="en-GB" dirty="0">
                <a:latin typeface="Arial" panose="020B0604020202020204" pitchFamily="34" charset="0"/>
                <a:ea typeface="Tahoma" panose="020B0604030504040204" pitchFamily="34" charset="0"/>
                <a:cs typeface="Arial" panose="020B0604020202020204" pitchFamily="34" charset="0"/>
              </a:rPr>
              <a:t> y </a:t>
            </a:r>
            <a:r>
              <a:rPr lang="en-GB" dirty="0" err="1">
                <a:latin typeface="Arial" panose="020B0604020202020204" pitchFamily="34" charset="0"/>
                <a:ea typeface="Tahoma" panose="020B0604030504040204" pitchFamily="34" charset="0"/>
                <a:cs typeface="Arial" panose="020B0604020202020204" pitchFamily="34" charset="0"/>
              </a:rPr>
              <a:t>cwricwlwm</a:t>
            </a:r>
            <a:r>
              <a:rPr lang="en-GB" dirty="0">
                <a:latin typeface="Arial" panose="020B0604020202020204" pitchFamily="34" charset="0"/>
                <a:ea typeface="Tahoma" panose="020B0604030504040204" pitchFamily="34" charset="0"/>
                <a:cs typeface="Arial" panose="020B0604020202020204" pitchFamily="34" charset="0"/>
              </a:rPr>
              <a:t>/</a:t>
            </a:r>
            <a:r>
              <a:rPr lang="en-GB" dirty="0" err="1">
                <a:latin typeface="Arial" panose="020B0604020202020204" pitchFamily="34" charset="0"/>
                <a:ea typeface="Tahoma" panose="020B0604030504040204" pitchFamily="34" charset="0"/>
                <a:cs typeface="Arial" panose="020B0604020202020204" pitchFamily="34" charset="0"/>
              </a:rPr>
              <a:t>ailadrodd</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cynnwys</a:t>
            </a:r>
            <a:r>
              <a:rPr lang="en-GB" dirty="0">
                <a:latin typeface="Arial" panose="020B0604020202020204" pitchFamily="34" charset="0"/>
                <a:ea typeface="Tahoma" panose="020B0604030504040204" pitchFamily="34" charset="0"/>
                <a:cs typeface="Arial" panose="020B0604020202020204" pitchFamily="34" charset="0"/>
              </a:rPr>
              <a:t> y </a:t>
            </a:r>
            <a:r>
              <a:rPr lang="en-GB" dirty="0" err="1">
                <a:latin typeface="Arial" panose="020B0604020202020204" pitchFamily="34" charset="0"/>
                <a:ea typeface="Tahoma" panose="020B0604030504040204" pitchFamily="34" charset="0"/>
                <a:cs typeface="Arial" panose="020B0604020202020204" pitchFamily="34" charset="0"/>
              </a:rPr>
              <a:t>cwricwlwm</a:t>
            </a:r>
            <a:endParaRPr lang="en-GB" dirty="0">
              <a:latin typeface="Arial" panose="020B0604020202020204" pitchFamily="34" charset="0"/>
              <a:ea typeface="Tahoma" panose="020B0604030504040204" pitchFamily="34" charset="0"/>
              <a:cs typeface="Arial" panose="020B0604020202020204" pitchFamily="34" charset="0"/>
            </a:endParaRPr>
          </a:p>
          <a:p>
            <a:pPr lvl="1"/>
            <a:endParaRPr lang="en-GB" dirty="0">
              <a:latin typeface="Arial" panose="020B0604020202020204" pitchFamily="34" charset="0"/>
              <a:ea typeface="Tahoma" panose="020B0604030504040204" pitchFamily="34" charset="0"/>
              <a:cs typeface="Arial" panose="020B0604020202020204" pitchFamily="34" charset="0"/>
            </a:endParaRPr>
          </a:p>
          <a:p>
            <a:pPr lvl="1"/>
            <a:r>
              <a:rPr lang="en-GB" dirty="0" err="1">
                <a:latin typeface="Arial" panose="020B0604020202020204" pitchFamily="34" charset="0"/>
                <a:ea typeface="Tahoma" panose="020B0604030504040204" pitchFamily="34" charset="0"/>
                <a:cs typeface="Arial" panose="020B0604020202020204" pitchFamily="34" charset="0"/>
              </a:rPr>
              <a:t>Gwneud</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ffrindiau</a:t>
            </a:r>
            <a:endParaRPr lang="en-GB" dirty="0">
              <a:latin typeface="Arial" panose="020B0604020202020204" pitchFamily="34" charset="0"/>
              <a:ea typeface="Tahoma" panose="020B0604030504040204" pitchFamily="34" charset="0"/>
              <a:cs typeface="Arial" panose="020B0604020202020204" pitchFamily="34" charset="0"/>
            </a:endParaRPr>
          </a:p>
          <a:p>
            <a:pPr lvl="1"/>
            <a:endParaRPr lang="en-GB" dirty="0">
              <a:latin typeface="Arial" panose="020B0604020202020204" pitchFamily="34" charset="0"/>
              <a:ea typeface="Tahoma" panose="020B0604030504040204" pitchFamily="34" charset="0"/>
              <a:cs typeface="Arial" panose="020B0604020202020204" pitchFamily="34" charset="0"/>
            </a:endParaRPr>
          </a:p>
          <a:p>
            <a:pPr lvl="1"/>
            <a:r>
              <a:rPr lang="en-GB" dirty="0" err="1">
                <a:latin typeface="Arial" panose="020B0604020202020204" pitchFamily="34" charset="0"/>
                <a:ea typeface="Tahoma" panose="020B0604030504040204" pitchFamily="34" charset="0"/>
                <a:cs typeface="Arial" panose="020B0604020202020204" pitchFamily="34" charset="0"/>
              </a:rPr>
              <a:t>Addasu</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i</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wahanol</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gwricwlwm</a:t>
            </a:r>
            <a:endParaRPr lang="en-GB" dirty="0">
              <a:latin typeface="Arial" panose="020B0604020202020204" pitchFamily="34" charset="0"/>
              <a:ea typeface="Tahoma" panose="020B0604030504040204" pitchFamily="34" charset="0"/>
              <a:cs typeface="Arial" panose="020B0604020202020204" pitchFamily="34" charset="0"/>
            </a:endParaRPr>
          </a:p>
          <a:p>
            <a:pPr>
              <a:lnSpc>
                <a:spcPct val="107000"/>
              </a:lnSpc>
              <a:spcAft>
                <a:spcPts val="800"/>
              </a:spcAft>
            </a:pP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4D113326-A0D3-43F2-9903-1E83CEEAEAC3}"/>
              </a:ext>
            </a:extLst>
          </p:cNvPr>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570AFD94-889A-4C02-B9F5-E8303E0AE1A0}"/>
              </a:ext>
            </a:extLst>
          </p:cNvPr>
          <p:cNvSpPr txBox="1"/>
          <p:nvPr/>
        </p:nvSpPr>
        <p:spPr>
          <a:xfrm>
            <a:off x="934981" y="393006"/>
            <a:ext cx="10387068" cy="769441"/>
          </a:xfrm>
          <a:prstGeom prst="rect">
            <a:avLst/>
          </a:prstGeom>
          <a:noFill/>
        </p:spPr>
        <p:txBody>
          <a:bodyPr wrap="square" rtlCol="0">
            <a:spAutoFit/>
          </a:bodyPr>
          <a:lstStyle/>
          <a:p>
            <a:pPr algn="ctr"/>
            <a:r>
              <a:rPr lang="en-GB" sz="4400" b="1" dirty="0" err="1">
                <a:solidFill>
                  <a:schemeClr val="bg1"/>
                </a:solidFill>
                <a:latin typeface="Arial Rounded MT Bold" panose="020F0704030504030204" pitchFamily="34" charset="0"/>
                <a:ea typeface="Tahoma" panose="020B0604030504040204" pitchFamily="34" charset="0"/>
                <a:cs typeface="Arial" panose="020B0604020202020204" pitchFamily="34" charset="0"/>
              </a:rPr>
              <a:t>Profiadau</a:t>
            </a:r>
            <a:r>
              <a:rPr lang="en-GB" sz="4400" b="1" dirty="0">
                <a:solidFill>
                  <a:schemeClr val="bg1"/>
                </a:solidFill>
                <a:latin typeface="Arial Rounded MT Bold" panose="020F0704030504030204" pitchFamily="34" charset="0"/>
                <a:ea typeface="Tahoma" panose="020B0604030504040204" pitchFamily="34" charset="0"/>
                <a:cs typeface="Arial" panose="020B0604020202020204" pitchFamily="34" charset="0"/>
              </a:rPr>
              <a:t> plant </a:t>
            </a:r>
            <a:r>
              <a:rPr lang="en-GB" sz="4400" b="1" dirty="0" err="1">
                <a:solidFill>
                  <a:schemeClr val="bg1"/>
                </a:solidFill>
                <a:latin typeface="Arial Rounded MT Bold" panose="020F0704030504030204" pitchFamily="34" charset="0"/>
                <a:ea typeface="Tahoma" panose="020B0604030504040204" pitchFamily="34" charset="0"/>
                <a:cs typeface="Arial" panose="020B0604020202020204" pitchFamily="34" charset="0"/>
              </a:rPr>
              <a:t>milwyr</a:t>
            </a:r>
            <a:r>
              <a:rPr lang="en-GB" sz="4400" b="1" dirty="0">
                <a:solidFill>
                  <a:schemeClr val="bg1"/>
                </a:solidFill>
                <a:latin typeface="Arial Rounded MT Bold" panose="020F0704030504030204" pitchFamily="34" charset="0"/>
                <a:ea typeface="Tahoma" panose="020B0604030504040204" pitchFamily="34" charset="0"/>
                <a:cs typeface="Arial" panose="020B0604020202020204" pitchFamily="34" charset="0"/>
              </a:rPr>
              <a:t> </a:t>
            </a:r>
          </a:p>
        </p:txBody>
      </p:sp>
      <p:sp>
        <p:nvSpPr>
          <p:cNvPr id="26" name="Oval 25">
            <a:extLst>
              <a:ext uri="{FF2B5EF4-FFF2-40B4-BE49-F238E27FC236}">
                <a16:creationId xmlns:a16="http://schemas.microsoft.com/office/drawing/2014/main" id="{00CB6D97-F9A6-49F1-AC63-8BCD35087330}"/>
              </a:ext>
            </a:extLst>
          </p:cNvPr>
          <p:cNvSpPr/>
          <p:nvPr/>
        </p:nvSpPr>
        <p:spPr>
          <a:xfrm>
            <a:off x="696755" y="4000715"/>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Oval 26">
            <a:extLst>
              <a:ext uri="{FF2B5EF4-FFF2-40B4-BE49-F238E27FC236}">
                <a16:creationId xmlns:a16="http://schemas.microsoft.com/office/drawing/2014/main" id="{E155A6E1-4E6D-4CE9-B30A-3710F9059529}"/>
              </a:ext>
            </a:extLst>
          </p:cNvPr>
          <p:cNvSpPr/>
          <p:nvPr/>
        </p:nvSpPr>
        <p:spPr>
          <a:xfrm>
            <a:off x="706381" y="3149396"/>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8EBD18F3-D443-46BD-BB97-4F6A395867BB}"/>
              </a:ext>
            </a:extLst>
          </p:cNvPr>
          <p:cNvSpPr/>
          <p:nvPr/>
        </p:nvSpPr>
        <p:spPr>
          <a:xfrm>
            <a:off x="706381" y="4565624"/>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Rectangle 16">
            <a:extLst>
              <a:ext uri="{FF2B5EF4-FFF2-40B4-BE49-F238E27FC236}">
                <a16:creationId xmlns:a16="http://schemas.microsoft.com/office/drawing/2014/main" id="{437CDA9B-FDD9-4815-9B79-66690D906E8E}"/>
              </a:ext>
            </a:extLst>
          </p:cNvPr>
          <p:cNvSpPr/>
          <p:nvPr/>
        </p:nvSpPr>
        <p:spPr>
          <a:xfrm>
            <a:off x="5981700" y="2377711"/>
            <a:ext cx="5582277" cy="4266681"/>
          </a:xfrm>
          <a:prstGeom prst="rect">
            <a:avLst/>
          </a:prstGeom>
        </p:spPr>
        <p:txBody>
          <a:bodyPr wrap="square">
            <a:spAutoFit/>
          </a:bodyPr>
          <a:lstStyle/>
          <a:p>
            <a:pPr lvl="1"/>
            <a:r>
              <a:rPr lang="en-GB" dirty="0" err="1">
                <a:latin typeface="Arial" panose="020B0604020202020204" pitchFamily="34" charset="0"/>
                <a:ea typeface="Tahoma" panose="020B0604030504040204" pitchFamily="34" charset="0"/>
                <a:cs typeface="Arial" panose="020B0604020202020204" pitchFamily="34" charset="0"/>
              </a:rPr>
              <a:t>Byw</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mewn</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gwahanol</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wledydd</a:t>
            </a:r>
            <a:endParaRPr lang="en-GB" dirty="0">
              <a:latin typeface="Arial" panose="020B0604020202020204" pitchFamily="34" charset="0"/>
              <a:ea typeface="Tahoma" panose="020B0604030504040204" pitchFamily="34" charset="0"/>
              <a:cs typeface="Arial" panose="020B0604020202020204" pitchFamily="34" charset="0"/>
            </a:endParaRPr>
          </a:p>
          <a:p>
            <a:pPr lvl="1"/>
            <a:endParaRPr lang="en-GB" dirty="0">
              <a:latin typeface="Arial" panose="020B0604020202020204" pitchFamily="34" charset="0"/>
              <a:ea typeface="Tahoma" panose="020B0604030504040204" pitchFamily="34" charset="0"/>
              <a:cs typeface="Arial" panose="020B0604020202020204" pitchFamily="34" charset="0"/>
            </a:endParaRPr>
          </a:p>
          <a:p>
            <a:pPr lvl="1"/>
            <a:r>
              <a:rPr lang="da-DK" dirty="0">
                <a:latin typeface="Arial" panose="020B0604020202020204" pitchFamily="34" charset="0"/>
                <a:ea typeface="Tahoma" panose="020B0604030504040204" pitchFamily="34" charset="0"/>
                <a:cs typeface="Arial" panose="020B0604020202020204" pitchFamily="34" charset="0"/>
              </a:rPr>
              <a:t>Dysgu Cymraeg am y tro cyntaf</a:t>
            </a:r>
            <a:endParaRPr lang="en-GB" dirty="0">
              <a:latin typeface="Arial" panose="020B0604020202020204" pitchFamily="34" charset="0"/>
              <a:ea typeface="Tahoma" panose="020B0604030504040204" pitchFamily="34" charset="0"/>
              <a:cs typeface="Arial" panose="020B0604020202020204" pitchFamily="34" charset="0"/>
            </a:endParaRPr>
          </a:p>
          <a:p>
            <a:pPr lvl="1"/>
            <a:endParaRPr lang="en-GB" dirty="0">
              <a:latin typeface="Arial" panose="020B0604020202020204" pitchFamily="34" charset="0"/>
              <a:ea typeface="Tahoma" panose="020B0604030504040204" pitchFamily="34" charset="0"/>
              <a:cs typeface="Arial" panose="020B0604020202020204" pitchFamily="34" charset="0"/>
            </a:endParaRPr>
          </a:p>
          <a:p>
            <a:pPr lvl="1"/>
            <a:r>
              <a:rPr lang="en-GB" dirty="0" err="1">
                <a:latin typeface="Arial" panose="020B0604020202020204" pitchFamily="34" charset="0"/>
                <a:ea typeface="Tahoma" panose="020B0604030504040204" pitchFamily="34" charset="0"/>
                <a:cs typeface="Arial" panose="020B0604020202020204" pitchFamily="34" charset="0"/>
              </a:rPr>
              <a:t>Siarad</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ieithoedd</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eraill</a:t>
            </a:r>
            <a:endParaRPr lang="en-GB" dirty="0">
              <a:latin typeface="Arial" panose="020B0604020202020204" pitchFamily="34" charset="0"/>
              <a:ea typeface="Tahoma" panose="020B0604030504040204" pitchFamily="34" charset="0"/>
              <a:cs typeface="Arial" panose="020B0604020202020204" pitchFamily="34" charset="0"/>
            </a:endParaRPr>
          </a:p>
          <a:p>
            <a:pPr lvl="1"/>
            <a:endParaRPr lang="en-GB" dirty="0">
              <a:latin typeface="Arial" panose="020B0604020202020204" pitchFamily="34" charset="0"/>
              <a:ea typeface="Tahoma" panose="020B0604030504040204" pitchFamily="34" charset="0"/>
              <a:cs typeface="Arial" panose="020B0604020202020204" pitchFamily="34" charset="0"/>
            </a:endParaRPr>
          </a:p>
          <a:p>
            <a:pPr lvl="1"/>
            <a:r>
              <a:rPr lang="en-GB" dirty="0" err="1">
                <a:latin typeface="Arial" panose="020B0604020202020204" pitchFamily="34" charset="0"/>
                <a:ea typeface="Tahoma" panose="020B0604030504040204" pitchFamily="34" charset="0"/>
                <a:cs typeface="Arial" panose="020B0604020202020204" pitchFamily="34" charset="0"/>
              </a:rPr>
              <a:t>Profi</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diwylliannau</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newydd</a:t>
            </a:r>
            <a:endParaRPr lang="en-GB" dirty="0">
              <a:latin typeface="Arial" panose="020B0604020202020204" pitchFamily="34" charset="0"/>
              <a:ea typeface="Tahoma" panose="020B0604030504040204" pitchFamily="34" charset="0"/>
              <a:cs typeface="Arial" panose="020B0604020202020204" pitchFamily="34" charset="0"/>
            </a:endParaRPr>
          </a:p>
          <a:p>
            <a:pPr lvl="1"/>
            <a:endParaRPr lang="en-GB" dirty="0">
              <a:latin typeface="Arial" panose="020B0604020202020204" pitchFamily="34" charset="0"/>
              <a:ea typeface="Tahoma" panose="020B0604030504040204" pitchFamily="34" charset="0"/>
              <a:cs typeface="Arial" panose="020B0604020202020204" pitchFamily="34" charset="0"/>
            </a:endParaRPr>
          </a:p>
          <a:p>
            <a:pPr lvl="1"/>
            <a:r>
              <a:rPr lang="en-GB" dirty="0" err="1">
                <a:latin typeface="Arial" panose="020B0604020202020204" pitchFamily="34" charset="0"/>
                <a:ea typeface="Tahoma" panose="020B0604030504040204" pitchFamily="34" charset="0"/>
                <a:cs typeface="Arial" panose="020B0604020202020204" pitchFamily="34" charset="0"/>
              </a:rPr>
              <a:t>Dysgu</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sgiliau</a:t>
            </a:r>
            <a:r>
              <a:rPr lang="en-GB" dirty="0">
                <a:latin typeface="Arial" panose="020B0604020202020204" pitchFamily="34" charset="0"/>
                <a:ea typeface="Tahoma" panose="020B0604030504040204" pitchFamily="34" charset="0"/>
                <a:cs typeface="Arial" panose="020B0604020202020204" pitchFamily="34" charset="0"/>
              </a:rPr>
              <a:t> a </a:t>
            </a:r>
            <a:r>
              <a:rPr lang="en-GB" dirty="0" err="1">
                <a:latin typeface="Arial" panose="020B0604020202020204" pitchFamily="34" charset="0"/>
                <a:ea typeface="Tahoma" panose="020B0604030504040204" pitchFamily="34" charset="0"/>
                <a:cs typeface="Arial" panose="020B0604020202020204" pitchFamily="34" charset="0"/>
              </a:rPr>
              <a:t>chwaraeon</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newydd</a:t>
            </a:r>
            <a:endParaRPr lang="en-GB" dirty="0">
              <a:latin typeface="Arial" panose="020B0604020202020204" pitchFamily="34" charset="0"/>
              <a:ea typeface="Tahoma" panose="020B0604030504040204" pitchFamily="34" charset="0"/>
              <a:cs typeface="Arial" panose="020B0604020202020204" pitchFamily="34" charset="0"/>
            </a:endParaRPr>
          </a:p>
          <a:p>
            <a:pPr lvl="1"/>
            <a:endParaRPr lang="en-GB" dirty="0">
              <a:latin typeface="Arial" panose="020B0604020202020204" pitchFamily="34" charset="0"/>
              <a:ea typeface="Tahoma" panose="020B0604030504040204" pitchFamily="34" charset="0"/>
              <a:cs typeface="Arial" panose="020B0604020202020204" pitchFamily="34" charset="0"/>
            </a:endParaRPr>
          </a:p>
          <a:p>
            <a:pPr lvl="1"/>
            <a:r>
              <a:rPr lang="en-GB" dirty="0" err="1">
                <a:latin typeface="Arial" panose="020B0604020202020204" pitchFamily="34" charset="0"/>
                <a:ea typeface="Tahoma" panose="020B0604030504040204" pitchFamily="34" charset="0"/>
                <a:cs typeface="Arial" panose="020B0604020202020204" pitchFamily="34" charset="0"/>
              </a:rPr>
              <a:t>Methu</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ffrindiau</a:t>
            </a:r>
            <a:r>
              <a:rPr lang="en-GB" dirty="0">
                <a:latin typeface="Arial" panose="020B0604020202020204" pitchFamily="34" charset="0"/>
                <a:ea typeface="Tahoma" panose="020B0604030504040204" pitchFamily="34" charset="0"/>
                <a:cs typeface="Arial" panose="020B0604020202020204" pitchFamily="34" charset="0"/>
              </a:rPr>
              <a:t> a </a:t>
            </a:r>
            <a:r>
              <a:rPr lang="en-GB" dirty="0" err="1">
                <a:latin typeface="Arial" panose="020B0604020202020204" pitchFamily="34" charset="0"/>
                <a:ea typeface="Tahoma" panose="020B0604030504040204" pitchFamily="34" charset="0"/>
                <a:cs typeface="Arial" panose="020B0604020202020204" pitchFamily="34" charset="0"/>
              </a:rPr>
              <a:t>theulu</a:t>
            </a:r>
            <a:endParaRPr lang="en-GB" dirty="0">
              <a:latin typeface="Arial" panose="020B0604020202020204" pitchFamily="34" charset="0"/>
              <a:ea typeface="Tahoma" panose="020B0604030504040204" pitchFamily="34" charset="0"/>
              <a:cs typeface="Arial" panose="020B0604020202020204" pitchFamily="34" charset="0"/>
            </a:endParaRPr>
          </a:p>
          <a:p>
            <a:pPr lvl="1"/>
            <a:endParaRPr lang="en-GB" dirty="0">
              <a:latin typeface="Arial" panose="020B0604020202020204" pitchFamily="34" charset="0"/>
              <a:ea typeface="Tahoma" panose="020B0604030504040204" pitchFamily="34" charset="0"/>
              <a:cs typeface="Arial" panose="020B0604020202020204" pitchFamily="34" charset="0"/>
            </a:endParaRPr>
          </a:p>
          <a:p>
            <a:pPr lvl="1"/>
            <a:r>
              <a:rPr lang="en-GB" dirty="0" err="1">
                <a:latin typeface="Arial" panose="020B0604020202020204" pitchFamily="34" charset="0"/>
                <a:ea typeface="Tahoma" panose="020B0604030504040204" pitchFamily="34" charset="0"/>
                <a:cs typeface="Arial" panose="020B0604020202020204" pitchFamily="34" charset="0"/>
              </a:rPr>
              <a:t>Effaith</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ar</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ffordd</a:t>
            </a:r>
            <a:r>
              <a:rPr lang="en-GB" dirty="0">
                <a:latin typeface="Arial" panose="020B0604020202020204" pitchFamily="34" charset="0"/>
                <a:ea typeface="Tahoma" panose="020B0604030504040204" pitchFamily="34" charset="0"/>
                <a:cs typeface="Arial" panose="020B0604020202020204" pitchFamily="34" charset="0"/>
              </a:rPr>
              <a:t> o </a:t>
            </a:r>
            <a:r>
              <a:rPr lang="en-GB" dirty="0" err="1">
                <a:latin typeface="Arial" panose="020B0604020202020204" pitchFamily="34" charset="0"/>
                <a:ea typeface="Tahoma" panose="020B0604030504040204" pitchFamily="34" charset="0"/>
                <a:cs typeface="Arial" panose="020B0604020202020204" pitchFamily="34" charset="0"/>
              </a:rPr>
              <a:t>fyw’r</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teulu</a:t>
            </a:r>
            <a:r>
              <a:rPr lang="en-GB" dirty="0">
                <a:latin typeface="Arial" panose="020B0604020202020204" pitchFamily="34" charset="0"/>
                <a:ea typeface="Tahoma" panose="020B0604030504040204" pitchFamily="34" charset="0"/>
                <a:cs typeface="Arial" panose="020B0604020202020204" pitchFamily="34" charset="0"/>
              </a:rPr>
              <a:t> pan </a:t>
            </a:r>
            <a:r>
              <a:rPr lang="en-GB" dirty="0" err="1">
                <a:latin typeface="Arial" panose="020B0604020202020204" pitchFamily="34" charset="0"/>
                <a:ea typeface="Tahoma" panose="020B0604030504040204" pitchFamily="34" charset="0"/>
                <a:cs typeface="Arial" panose="020B0604020202020204" pitchFamily="34" charset="0"/>
              </a:rPr>
              <a:t>fydd</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rhiant</a:t>
            </a:r>
            <a:r>
              <a:rPr lang="en-GB" dirty="0">
                <a:latin typeface="Arial" panose="020B0604020202020204" pitchFamily="34" charset="0"/>
                <a:ea typeface="Tahoma" panose="020B0604030504040204" pitchFamily="34" charset="0"/>
                <a:cs typeface="Arial" panose="020B0604020202020204" pitchFamily="34" charset="0"/>
              </a:rPr>
              <a:t> / </a:t>
            </a:r>
            <a:r>
              <a:rPr lang="en-GB" dirty="0" err="1">
                <a:latin typeface="Arial" panose="020B0604020202020204" pitchFamily="34" charset="0"/>
                <a:ea typeface="Tahoma" panose="020B0604030504040204" pitchFamily="34" charset="0"/>
                <a:cs typeface="Arial" panose="020B0604020202020204" pitchFamily="34" charset="0"/>
              </a:rPr>
              <a:t>rhieni</a:t>
            </a:r>
            <a:r>
              <a:rPr lang="en-GB" dirty="0">
                <a:latin typeface="Arial" panose="020B0604020202020204" pitchFamily="34" charset="0"/>
                <a:ea typeface="Tahoma" panose="020B0604030504040204" pitchFamily="34" charset="0"/>
                <a:cs typeface="Arial" panose="020B0604020202020204" pitchFamily="34" charset="0"/>
              </a:rPr>
              <a:t> yn </a:t>
            </a:r>
            <a:r>
              <a:rPr lang="en-GB" dirty="0" err="1">
                <a:latin typeface="Arial" panose="020B0604020202020204" pitchFamily="34" charset="0"/>
                <a:ea typeface="Tahoma" panose="020B0604030504040204" pitchFamily="34" charset="0"/>
                <a:cs typeface="Arial" panose="020B0604020202020204" pitchFamily="34" charset="0"/>
              </a:rPr>
              <a:t>gadael</a:t>
            </a:r>
            <a:r>
              <a:rPr lang="en-GB" dirty="0">
                <a:latin typeface="Arial" panose="020B0604020202020204" pitchFamily="34" charset="0"/>
                <a:ea typeface="Tahoma" panose="020B0604030504040204" pitchFamily="34" charset="0"/>
                <a:cs typeface="Arial" panose="020B0604020202020204" pitchFamily="34" charset="0"/>
              </a:rPr>
              <a:t> y </a:t>
            </a:r>
            <a:r>
              <a:rPr lang="en-GB" dirty="0" err="1">
                <a:latin typeface="Arial" panose="020B0604020202020204" pitchFamily="34" charset="0"/>
                <a:ea typeface="Tahoma" panose="020B0604030504040204" pitchFamily="34" charset="0"/>
                <a:cs typeface="Arial" panose="020B0604020202020204" pitchFamily="34" charset="0"/>
              </a:rPr>
              <a:t>Lluoedd</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Arfog</a:t>
            </a:r>
            <a:r>
              <a:rPr lang="en-GB" dirty="0">
                <a:latin typeface="Arial" panose="020B0604020202020204" pitchFamily="34" charset="0"/>
                <a:ea typeface="Tahoma" panose="020B0604030504040204" pitchFamily="34" charset="0"/>
                <a:cs typeface="Arial" panose="020B0604020202020204" pitchFamily="34" charset="0"/>
              </a:rPr>
              <a:t>. </a:t>
            </a:r>
          </a:p>
          <a:p>
            <a:pPr>
              <a:lnSpc>
                <a:spcPct val="107000"/>
              </a:lnSpc>
              <a:spcAft>
                <a:spcPts val="800"/>
              </a:spcAft>
            </a:pP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a:extLst>
              <a:ext uri="{FF2B5EF4-FFF2-40B4-BE49-F238E27FC236}">
                <a16:creationId xmlns:a16="http://schemas.microsoft.com/office/drawing/2014/main" id="{1D98F2A1-0BCD-439B-8AFF-8944EC87B707}"/>
              </a:ext>
            </a:extLst>
          </p:cNvPr>
          <p:cNvSpPr/>
          <p:nvPr/>
        </p:nvSpPr>
        <p:spPr>
          <a:xfrm>
            <a:off x="706381" y="5880009"/>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Oval 18">
            <a:extLst>
              <a:ext uri="{FF2B5EF4-FFF2-40B4-BE49-F238E27FC236}">
                <a16:creationId xmlns:a16="http://schemas.microsoft.com/office/drawing/2014/main" id="{05CE6F9D-0CB4-452F-B7D4-26033A3288C3}"/>
              </a:ext>
            </a:extLst>
          </p:cNvPr>
          <p:cNvSpPr/>
          <p:nvPr/>
        </p:nvSpPr>
        <p:spPr>
          <a:xfrm>
            <a:off x="706381" y="5391165"/>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Oval 19">
            <a:extLst>
              <a:ext uri="{FF2B5EF4-FFF2-40B4-BE49-F238E27FC236}">
                <a16:creationId xmlns:a16="http://schemas.microsoft.com/office/drawing/2014/main" id="{C375A76D-B333-4B50-8EA3-3C9236D16D15}"/>
              </a:ext>
            </a:extLst>
          </p:cNvPr>
          <p:cNvSpPr/>
          <p:nvPr/>
        </p:nvSpPr>
        <p:spPr>
          <a:xfrm>
            <a:off x="6040792" y="4081216"/>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 name="Oval 32">
            <a:extLst>
              <a:ext uri="{FF2B5EF4-FFF2-40B4-BE49-F238E27FC236}">
                <a16:creationId xmlns:a16="http://schemas.microsoft.com/office/drawing/2014/main" id="{7C51ADE5-42B0-4059-A143-685CD898988E}"/>
              </a:ext>
            </a:extLst>
          </p:cNvPr>
          <p:cNvSpPr/>
          <p:nvPr/>
        </p:nvSpPr>
        <p:spPr>
          <a:xfrm>
            <a:off x="6040792" y="3538603"/>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 name="Oval 33">
            <a:extLst>
              <a:ext uri="{FF2B5EF4-FFF2-40B4-BE49-F238E27FC236}">
                <a16:creationId xmlns:a16="http://schemas.microsoft.com/office/drawing/2014/main" id="{FF90EAD3-EBEF-45F0-B5DC-97F87D5B63B4}"/>
              </a:ext>
            </a:extLst>
          </p:cNvPr>
          <p:cNvSpPr/>
          <p:nvPr/>
        </p:nvSpPr>
        <p:spPr>
          <a:xfrm>
            <a:off x="6040792" y="2990034"/>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 name="Oval 34">
            <a:extLst>
              <a:ext uri="{FF2B5EF4-FFF2-40B4-BE49-F238E27FC236}">
                <a16:creationId xmlns:a16="http://schemas.microsoft.com/office/drawing/2014/main" id="{1F50F95C-B9B6-4955-8A4C-4815084D7526}"/>
              </a:ext>
            </a:extLst>
          </p:cNvPr>
          <p:cNvSpPr/>
          <p:nvPr/>
        </p:nvSpPr>
        <p:spPr>
          <a:xfrm>
            <a:off x="6040792" y="2437143"/>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TextBox 20">
            <a:extLst>
              <a:ext uri="{FF2B5EF4-FFF2-40B4-BE49-F238E27FC236}">
                <a16:creationId xmlns:a16="http://schemas.microsoft.com/office/drawing/2014/main" id="{4159EC7F-A900-45C3-8ECD-54E26030C61F}"/>
              </a:ext>
            </a:extLst>
          </p:cNvPr>
          <p:cNvSpPr txBox="1"/>
          <p:nvPr/>
        </p:nvSpPr>
        <p:spPr>
          <a:xfrm>
            <a:off x="603250" y="1560713"/>
            <a:ext cx="10985500" cy="923330"/>
          </a:xfrm>
          <a:prstGeom prst="rect">
            <a:avLst/>
          </a:prstGeom>
          <a:noFill/>
        </p:spPr>
        <p:txBody>
          <a:bodyPr wrap="square" rtlCol="0">
            <a:spAutoFit/>
          </a:bodyPr>
          <a:lstStyle/>
          <a:p>
            <a:pPr algn="just"/>
            <a:r>
              <a:rPr lang="en-GB" b="1" dirty="0">
                <a:latin typeface="Arial" panose="020B0604020202020204" pitchFamily="34" charset="0"/>
                <a:ea typeface="Tahoma" panose="020B0604030504040204" pitchFamily="34" charset="0"/>
                <a:cs typeface="Arial" panose="020B0604020202020204" pitchFamily="34" charset="0"/>
              </a:rPr>
              <a:t>Gall </a:t>
            </a:r>
            <a:r>
              <a:rPr lang="en-GB" b="1" dirty="0" err="1">
                <a:latin typeface="Arial" panose="020B0604020202020204" pitchFamily="34" charset="0"/>
                <a:ea typeface="Tahoma" panose="020B0604030504040204" pitchFamily="34" charset="0"/>
                <a:cs typeface="Arial" panose="020B0604020202020204" pitchFamily="34" charset="0"/>
              </a:rPr>
              <a:t>blant</a:t>
            </a:r>
            <a:r>
              <a:rPr lang="en-GB" b="1" dirty="0">
                <a:latin typeface="Arial" panose="020B0604020202020204" pitchFamily="34" charset="0"/>
                <a:ea typeface="Tahoma" panose="020B0604030504040204" pitchFamily="34" charset="0"/>
                <a:cs typeface="Arial" panose="020B0604020202020204" pitchFamily="34" charset="0"/>
              </a:rPr>
              <a:t> </a:t>
            </a:r>
            <a:r>
              <a:rPr lang="en-GB" b="1" dirty="0" err="1">
                <a:latin typeface="Arial" panose="020B0604020202020204" pitchFamily="34" charset="0"/>
                <a:ea typeface="Tahoma" panose="020B0604030504040204" pitchFamily="34" charset="0"/>
                <a:cs typeface="Arial" panose="020B0604020202020204" pitchFamily="34" charset="0"/>
              </a:rPr>
              <a:t>milwyr</a:t>
            </a:r>
            <a:r>
              <a:rPr lang="en-GB" b="1" dirty="0">
                <a:latin typeface="Arial" panose="020B0604020202020204" pitchFamily="34" charset="0"/>
                <a:ea typeface="Tahoma" panose="020B0604030504040204" pitchFamily="34" charset="0"/>
                <a:cs typeface="Arial" panose="020B0604020202020204" pitchFamily="34" charset="0"/>
              </a:rPr>
              <a:t> </a:t>
            </a:r>
            <a:r>
              <a:rPr lang="en-GB" b="1" dirty="0" err="1">
                <a:latin typeface="Arial" panose="020B0604020202020204" pitchFamily="34" charset="0"/>
                <a:ea typeface="Tahoma" panose="020B0604030504040204" pitchFamily="34" charset="0"/>
                <a:cs typeface="Arial" panose="020B0604020202020204" pitchFamily="34" charset="0"/>
              </a:rPr>
              <a:t>ddod</a:t>
            </a:r>
            <a:r>
              <a:rPr lang="en-GB" b="1" dirty="0">
                <a:latin typeface="Arial" panose="020B0604020202020204" pitchFamily="34" charset="0"/>
                <a:ea typeface="Tahoma" panose="020B0604030504040204" pitchFamily="34" charset="0"/>
                <a:cs typeface="Arial" panose="020B0604020202020204" pitchFamily="34" charset="0"/>
              </a:rPr>
              <a:t> ag </a:t>
            </a:r>
            <a:r>
              <a:rPr lang="en-GB" b="1" dirty="0" err="1">
                <a:latin typeface="Arial" panose="020B0604020202020204" pitchFamily="34" charset="0"/>
                <a:ea typeface="Tahoma" panose="020B0604030504040204" pitchFamily="34" charset="0"/>
                <a:cs typeface="Arial" panose="020B0604020202020204" pitchFamily="34" charset="0"/>
              </a:rPr>
              <a:t>ystod</a:t>
            </a:r>
            <a:r>
              <a:rPr lang="en-GB" b="1" dirty="0">
                <a:latin typeface="Arial" panose="020B0604020202020204" pitchFamily="34" charset="0"/>
                <a:ea typeface="Tahoma" panose="020B0604030504040204" pitchFamily="34" charset="0"/>
                <a:cs typeface="Arial" panose="020B0604020202020204" pitchFamily="34" charset="0"/>
              </a:rPr>
              <a:t> </a:t>
            </a:r>
            <a:r>
              <a:rPr lang="en-GB" b="1" dirty="0" err="1">
                <a:latin typeface="Arial" panose="020B0604020202020204" pitchFamily="34" charset="0"/>
                <a:ea typeface="Tahoma" panose="020B0604030504040204" pitchFamily="34" charset="0"/>
                <a:cs typeface="Arial" panose="020B0604020202020204" pitchFamily="34" charset="0"/>
              </a:rPr>
              <a:t>eang</a:t>
            </a:r>
            <a:r>
              <a:rPr lang="en-GB" b="1" dirty="0">
                <a:latin typeface="Arial" panose="020B0604020202020204" pitchFamily="34" charset="0"/>
                <a:ea typeface="Tahoma" panose="020B0604030504040204" pitchFamily="34" charset="0"/>
                <a:cs typeface="Arial" panose="020B0604020202020204" pitchFamily="34" charset="0"/>
              </a:rPr>
              <a:t> o </a:t>
            </a:r>
            <a:r>
              <a:rPr lang="en-GB" b="1" dirty="0" err="1">
                <a:latin typeface="Arial" panose="020B0604020202020204" pitchFamily="34" charset="0"/>
                <a:ea typeface="Tahoma" panose="020B0604030504040204" pitchFamily="34" charset="0"/>
                <a:cs typeface="Arial" panose="020B0604020202020204" pitchFamily="34" charset="0"/>
              </a:rPr>
              <a:t>gryfderau</a:t>
            </a:r>
            <a:r>
              <a:rPr lang="en-GB" b="1" dirty="0">
                <a:latin typeface="Arial" panose="020B0604020202020204" pitchFamily="34" charset="0"/>
                <a:ea typeface="Tahoma" panose="020B0604030504040204" pitchFamily="34" charset="0"/>
                <a:cs typeface="Arial" panose="020B0604020202020204" pitchFamily="34" charset="0"/>
              </a:rPr>
              <a:t> a </a:t>
            </a:r>
            <a:r>
              <a:rPr lang="en-GB" b="1" dirty="0" err="1">
                <a:latin typeface="Arial" panose="020B0604020202020204" pitchFamily="34" charset="0"/>
                <a:ea typeface="Tahoma" panose="020B0604030504040204" pitchFamily="34" charset="0"/>
                <a:cs typeface="Arial" panose="020B0604020202020204" pitchFamily="34" charset="0"/>
              </a:rPr>
              <a:t>phrofiadau</a:t>
            </a:r>
            <a:r>
              <a:rPr lang="en-GB" b="1" dirty="0">
                <a:latin typeface="Arial" panose="020B0604020202020204" pitchFamily="34" charset="0"/>
                <a:ea typeface="Tahoma" panose="020B0604030504040204" pitchFamily="34" charset="0"/>
                <a:cs typeface="Arial" panose="020B0604020202020204" pitchFamily="34" charset="0"/>
              </a:rPr>
              <a:t> </a:t>
            </a:r>
            <a:r>
              <a:rPr lang="en-GB" b="1" dirty="0" err="1">
                <a:latin typeface="Arial" panose="020B0604020202020204" pitchFamily="34" charset="0"/>
                <a:ea typeface="Tahoma" panose="020B0604030504040204" pitchFamily="34" charset="0"/>
                <a:cs typeface="Arial" panose="020B0604020202020204" pitchFamily="34" charset="0"/>
              </a:rPr>
              <a:t>i</a:t>
            </a:r>
            <a:r>
              <a:rPr lang="en-GB" b="1" dirty="0">
                <a:latin typeface="Arial" panose="020B0604020202020204" pitchFamily="34" charset="0"/>
                <a:ea typeface="Tahoma" panose="020B0604030504040204" pitchFamily="34" charset="0"/>
                <a:cs typeface="Arial" panose="020B0604020202020204" pitchFamily="34" charset="0"/>
              </a:rPr>
              <a:t> </a:t>
            </a:r>
            <a:r>
              <a:rPr lang="en-GB" b="1" dirty="0" err="1">
                <a:latin typeface="Arial" panose="020B0604020202020204" pitchFamily="34" charset="0"/>
                <a:ea typeface="Tahoma" panose="020B0604030504040204" pitchFamily="34" charset="0"/>
                <a:cs typeface="Arial" panose="020B0604020202020204" pitchFamily="34" charset="0"/>
              </a:rPr>
              <a:t>gymuned</a:t>
            </a:r>
            <a:r>
              <a:rPr lang="en-GB" b="1" dirty="0">
                <a:latin typeface="Arial" panose="020B0604020202020204" pitchFamily="34" charset="0"/>
                <a:ea typeface="Tahoma" panose="020B0604030504040204" pitchFamily="34" charset="0"/>
                <a:cs typeface="Arial" panose="020B0604020202020204" pitchFamily="34" charset="0"/>
              </a:rPr>
              <a:t> </a:t>
            </a:r>
            <a:r>
              <a:rPr lang="en-GB" b="1" dirty="0" err="1">
                <a:latin typeface="Arial" panose="020B0604020202020204" pitchFamily="34" charset="0"/>
                <a:ea typeface="Tahoma" panose="020B0604030504040204" pitchFamily="34" charset="0"/>
                <a:cs typeface="Arial" panose="020B0604020202020204" pitchFamily="34" charset="0"/>
              </a:rPr>
              <a:t>yr</a:t>
            </a:r>
            <a:r>
              <a:rPr lang="en-GB" b="1" dirty="0">
                <a:latin typeface="Arial" panose="020B0604020202020204" pitchFamily="34" charset="0"/>
                <a:ea typeface="Tahoma" panose="020B0604030504040204" pitchFamily="34" charset="0"/>
                <a:cs typeface="Arial" panose="020B0604020202020204" pitchFamily="34" charset="0"/>
              </a:rPr>
              <a:t> </a:t>
            </a:r>
            <a:r>
              <a:rPr lang="en-GB" b="1" dirty="0" err="1">
                <a:latin typeface="Arial" panose="020B0604020202020204" pitchFamily="34" charset="0"/>
                <a:ea typeface="Tahoma" panose="020B0604030504040204" pitchFamily="34" charset="0"/>
                <a:cs typeface="Arial" panose="020B0604020202020204" pitchFamily="34" charset="0"/>
              </a:rPr>
              <a:t>ysgol</a:t>
            </a:r>
            <a:r>
              <a:rPr lang="en-GB" b="1" dirty="0">
                <a:latin typeface="Arial" panose="020B0604020202020204" pitchFamily="34" charset="0"/>
                <a:ea typeface="Tahoma" panose="020B0604030504040204" pitchFamily="34" charset="0"/>
                <a:cs typeface="Arial" panose="020B0604020202020204" pitchFamily="34" charset="0"/>
              </a:rPr>
              <a:t> a </a:t>
            </a:r>
            <a:r>
              <a:rPr lang="en-GB" b="1" dirty="0" err="1">
                <a:latin typeface="Arial" panose="020B0604020202020204" pitchFamily="34" charset="0"/>
                <a:ea typeface="Tahoma" panose="020B0604030504040204" pitchFamily="34" charset="0"/>
                <a:cs typeface="Arial" panose="020B0604020202020204" pitchFamily="34" charset="0"/>
              </a:rPr>
              <a:t>bydd</a:t>
            </a:r>
            <a:r>
              <a:rPr lang="en-GB" b="1" dirty="0">
                <a:latin typeface="Arial" panose="020B0604020202020204" pitchFamily="34" charset="0"/>
                <a:ea typeface="Tahoma" panose="020B0604030504040204" pitchFamily="34" charset="0"/>
                <a:cs typeface="Arial" panose="020B0604020202020204" pitchFamily="34" charset="0"/>
              </a:rPr>
              <a:t> </a:t>
            </a:r>
            <a:r>
              <a:rPr lang="en-GB" b="1" dirty="0" err="1">
                <a:latin typeface="Arial" panose="020B0604020202020204" pitchFamily="34" charset="0"/>
                <a:ea typeface="Tahoma" panose="020B0604030504040204" pitchFamily="34" charset="0"/>
                <a:cs typeface="Arial" panose="020B0604020202020204" pitchFamily="34" charset="0"/>
              </a:rPr>
              <a:t>gennym</a:t>
            </a:r>
            <a:r>
              <a:rPr lang="en-GB" b="1" dirty="0">
                <a:latin typeface="Arial" panose="020B0604020202020204" pitchFamily="34" charset="0"/>
                <a:ea typeface="Tahoma" panose="020B0604030504040204" pitchFamily="34" charset="0"/>
                <a:cs typeface="Arial" panose="020B0604020202020204" pitchFamily="34" charset="0"/>
              </a:rPr>
              <a:t> </a:t>
            </a:r>
            <a:r>
              <a:rPr lang="en-GB" b="1" dirty="0" err="1">
                <a:latin typeface="Arial" panose="020B0604020202020204" pitchFamily="34" charset="0"/>
                <a:ea typeface="Tahoma" panose="020B0604030504040204" pitchFamily="34" charset="0"/>
                <a:cs typeface="Arial" panose="020B0604020202020204" pitchFamily="34" charset="0"/>
              </a:rPr>
              <a:t>amrywiaeth</a:t>
            </a:r>
            <a:r>
              <a:rPr lang="en-GB" b="1" dirty="0">
                <a:latin typeface="Arial" panose="020B0604020202020204" pitchFamily="34" charset="0"/>
                <a:ea typeface="Tahoma" panose="020B0604030504040204" pitchFamily="34" charset="0"/>
                <a:cs typeface="Arial" panose="020B0604020202020204" pitchFamily="34" charset="0"/>
              </a:rPr>
              <a:t> o </a:t>
            </a:r>
            <a:r>
              <a:rPr lang="en-GB" b="1" dirty="0" err="1">
                <a:latin typeface="Arial" panose="020B0604020202020204" pitchFamily="34" charset="0"/>
                <a:ea typeface="Tahoma" panose="020B0604030504040204" pitchFamily="34" charset="0"/>
                <a:cs typeface="Arial" panose="020B0604020202020204" pitchFamily="34" charset="0"/>
              </a:rPr>
              <a:t>brofiadau</a:t>
            </a:r>
            <a:r>
              <a:rPr lang="en-GB" b="1" dirty="0">
                <a:latin typeface="Arial" panose="020B0604020202020204" pitchFamily="34" charset="0"/>
                <a:ea typeface="Tahoma" panose="020B0604030504040204" pitchFamily="34" charset="0"/>
                <a:cs typeface="Arial" panose="020B0604020202020204" pitchFamily="34" charset="0"/>
              </a:rPr>
              <a:t> </a:t>
            </a:r>
            <a:r>
              <a:rPr lang="en-GB" b="1" dirty="0" err="1">
                <a:latin typeface="Arial" panose="020B0604020202020204" pitchFamily="34" charset="0"/>
                <a:ea typeface="Tahoma" panose="020B0604030504040204" pitchFamily="34" charset="0"/>
                <a:cs typeface="Arial" panose="020B0604020202020204" pitchFamily="34" charset="0"/>
              </a:rPr>
              <a:t>dysgu</a:t>
            </a:r>
            <a:r>
              <a:rPr lang="en-GB" b="1" dirty="0">
                <a:latin typeface="Arial" panose="020B0604020202020204" pitchFamily="34" charset="0"/>
                <a:ea typeface="Tahoma" panose="020B0604030504040204" pitchFamily="34" charset="0"/>
                <a:cs typeface="Arial" panose="020B0604020202020204" pitchFamily="34" charset="0"/>
              </a:rPr>
              <a:t> o </a:t>
            </a:r>
            <a:r>
              <a:rPr lang="en-GB" b="1" dirty="0" err="1">
                <a:latin typeface="Arial" panose="020B0604020202020204" pitchFamily="34" charset="0"/>
                <a:ea typeface="Tahoma" panose="020B0604030504040204" pitchFamily="34" charset="0"/>
                <a:cs typeface="Arial" panose="020B0604020202020204" pitchFamily="34" charset="0"/>
              </a:rPr>
              <a:t>ysgolion</a:t>
            </a:r>
            <a:r>
              <a:rPr lang="en-GB" b="1" dirty="0">
                <a:latin typeface="Arial" panose="020B0604020202020204" pitchFamily="34" charset="0"/>
                <a:ea typeface="Tahoma" panose="020B0604030504040204" pitchFamily="34" charset="0"/>
                <a:cs typeface="Arial" panose="020B0604020202020204" pitchFamily="34" charset="0"/>
              </a:rPr>
              <a:t> </a:t>
            </a:r>
            <a:r>
              <a:rPr lang="en-GB" b="1" dirty="0" err="1">
                <a:latin typeface="Arial" panose="020B0604020202020204" pitchFamily="34" charset="0"/>
                <a:ea typeface="Tahoma" panose="020B0604030504040204" pitchFamily="34" charset="0"/>
                <a:cs typeface="Arial" panose="020B0604020202020204" pitchFamily="34" charset="0"/>
              </a:rPr>
              <a:t>blaenorol</a:t>
            </a:r>
            <a:r>
              <a:rPr lang="en-GB" b="1" dirty="0">
                <a:latin typeface="Arial" panose="020B0604020202020204" pitchFamily="34" charset="0"/>
                <a:ea typeface="Tahoma" panose="020B0604030504040204" pitchFamily="34" charset="0"/>
                <a:cs typeface="Arial" panose="020B0604020202020204" pitchFamily="34" charset="0"/>
              </a:rPr>
              <a:t> </a:t>
            </a:r>
            <a:r>
              <a:rPr lang="en-GB" b="1" dirty="0" err="1">
                <a:latin typeface="Arial" panose="020B0604020202020204" pitchFamily="34" charset="0"/>
                <a:ea typeface="Tahoma" panose="020B0604030504040204" pitchFamily="34" charset="0"/>
                <a:cs typeface="Arial" panose="020B0604020202020204" pitchFamily="34" charset="0"/>
              </a:rPr>
              <a:t>i’w</a:t>
            </a:r>
            <a:r>
              <a:rPr lang="en-GB" b="1" dirty="0">
                <a:latin typeface="Arial" panose="020B0604020202020204" pitchFamily="34" charset="0"/>
                <a:ea typeface="Tahoma" panose="020B0604030504040204" pitchFamily="34" charset="0"/>
                <a:cs typeface="Arial" panose="020B0604020202020204" pitchFamily="34" charset="0"/>
              </a:rPr>
              <a:t> </a:t>
            </a:r>
            <a:r>
              <a:rPr lang="en-GB" b="1" dirty="0" err="1">
                <a:latin typeface="Arial" panose="020B0604020202020204" pitchFamily="34" charset="0"/>
                <a:ea typeface="Tahoma" panose="020B0604030504040204" pitchFamily="34" charset="0"/>
                <a:cs typeface="Arial" panose="020B0604020202020204" pitchFamily="34" charset="0"/>
              </a:rPr>
              <a:t>rhannu</a:t>
            </a:r>
            <a:r>
              <a:rPr lang="en-GB" b="1" dirty="0">
                <a:latin typeface="Arial" panose="020B0604020202020204" pitchFamily="34" charset="0"/>
                <a:ea typeface="Tahoma" panose="020B0604030504040204" pitchFamily="34" charset="0"/>
                <a:cs typeface="Arial" panose="020B0604020202020204" pitchFamily="34" charset="0"/>
              </a:rPr>
              <a:t>. Mae plant </a:t>
            </a:r>
            <a:r>
              <a:rPr lang="en-GB" b="1" dirty="0" err="1">
                <a:latin typeface="Arial" panose="020B0604020202020204" pitchFamily="34" charset="0"/>
                <a:ea typeface="Tahoma" panose="020B0604030504040204" pitchFamily="34" charset="0"/>
                <a:cs typeface="Arial" panose="020B0604020202020204" pitchFamily="34" charset="0"/>
              </a:rPr>
              <a:t>milwyr</a:t>
            </a:r>
            <a:r>
              <a:rPr lang="en-GB" b="1" dirty="0">
                <a:latin typeface="Arial" panose="020B0604020202020204" pitchFamily="34" charset="0"/>
                <a:ea typeface="Tahoma" panose="020B0604030504040204" pitchFamily="34" charset="0"/>
                <a:cs typeface="Arial" panose="020B0604020202020204" pitchFamily="34" charset="0"/>
              </a:rPr>
              <a:t> yn </a:t>
            </a:r>
            <a:r>
              <a:rPr lang="en-GB" b="1" dirty="0" err="1">
                <a:latin typeface="Arial" panose="020B0604020202020204" pitchFamily="34" charset="0"/>
                <a:ea typeface="Tahoma" panose="020B0604030504040204" pitchFamily="34" charset="0"/>
                <a:cs typeface="Arial" panose="020B0604020202020204" pitchFamily="34" charset="0"/>
              </a:rPr>
              <a:t>dod</a:t>
            </a:r>
            <a:r>
              <a:rPr lang="en-GB" b="1" dirty="0">
                <a:latin typeface="Arial" panose="020B0604020202020204" pitchFamily="34" charset="0"/>
                <a:ea typeface="Tahoma" panose="020B0604030504040204" pitchFamily="34" charset="0"/>
                <a:cs typeface="Arial" panose="020B0604020202020204" pitchFamily="34" charset="0"/>
              </a:rPr>
              <a:t> â </a:t>
            </a:r>
            <a:r>
              <a:rPr lang="en-GB" b="1" dirty="0" err="1">
                <a:latin typeface="Arial" panose="020B0604020202020204" pitchFamily="34" charset="0"/>
                <a:ea typeface="Tahoma" panose="020B0604030504040204" pitchFamily="34" charset="0"/>
                <a:cs typeface="Arial" panose="020B0604020202020204" pitchFamily="34" charset="0"/>
              </a:rPr>
              <a:t>dynameg</a:t>
            </a:r>
            <a:r>
              <a:rPr lang="en-GB" b="1" dirty="0">
                <a:latin typeface="Arial" panose="020B0604020202020204" pitchFamily="34" charset="0"/>
                <a:ea typeface="Tahoma" panose="020B0604030504040204" pitchFamily="34" charset="0"/>
                <a:cs typeface="Arial" panose="020B0604020202020204" pitchFamily="34" charset="0"/>
              </a:rPr>
              <a:t> </a:t>
            </a:r>
            <a:r>
              <a:rPr lang="en-GB" b="1" dirty="0" err="1">
                <a:latin typeface="Arial" panose="020B0604020202020204" pitchFamily="34" charset="0"/>
                <a:ea typeface="Tahoma" panose="020B0604030504040204" pitchFamily="34" charset="0"/>
                <a:cs typeface="Arial" panose="020B0604020202020204" pitchFamily="34" charset="0"/>
              </a:rPr>
              <a:t>newydd</a:t>
            </a:r>
            <a:r>
              <a:rPr lang="en-GB" b="1" dirty="0">
                <a:latin typeface="Arial" panose="020B0604020202020204" pitchFamily="34" charset="0"/>
                <a:ea typeface="Tahoma" panose="020B0604030504040204" pitchFamily="34" charset="0"/>
                <a:cs typeface="Arial" panose="020B0604020202020204" pitchFamily="34" charset="0"/>
              </a:rPr>
              <a:t> </a:t>
            </a:r>
            <a:r>
              <a:rPr lang="en-GB" b="1" dirty="0" err="1">
                <a:latin typeface="Arial" panose="020B0604020202020204" pitchFamily="34" charset="0"/>
                <a:ea typeface="Tahoma" panose="020B0604030504040204" pitchFamily="34" charset="0"/>
                <a:cs typeface="Arial" panose="020B0604020202020204" pitchFamily="34" charset="0"/>
              </a:rPr>
              <a:t>i</a:t>
            </a:r>
            <a:r>
              <a:rPr lang="en-GB" b="1" dirty="0">
                <a:latin typeface="Arial" panose="020B0604020202020204" pitchFamily="34" charset="0"/>
                <a:ea typeface="Tahoma" panose="020B0604030504040204" pitchFamily="34" charset="0"/>
                <a:cs typeface="Arial" panose="020B0604020202020204" pitchFamily="34" charset="0"/>
              </a:rPr>
              <a:t> </a:t>
            </a:r>
            <a:r>
              <a:rPr lang="en-GB" b="1" dirty="0" err="1">
                <a:latin typeface="Arial" panose="020B0604020202020204" pitchFamily="34" charset="0"/>
                <a:ea typeface="Tahoma" panose="020B0604030504040204" pitchFamily="34" charset="0"/>
                <a:cs typeface="Arial" panose="020B0604020202020204" pitchFamily="34" charset="0"/>
              </a:rPr>
              <a:t>gymunedau</a:t>
            </a:r>
            <a:r>
              <a:rPr lang="en-GB" b="1" dirty="0">
                <a:latin typeface="Arial" panose="020B0604020202020204" pitchFamily="34" charset="0"/>
                <a:ea typeface="Tahoma" panose="020B0604030504040204" pitchFamily="34" charset="0"/>
                <a:cs typeface="Arial" panose="020B0604020202020204" pitchFamily="34" charset="0"/>
              </a:rPr>
              <a:t>.</a:t>
            </a:r>
          </a:p>
        </p:txBody>
      </p:sp>
      <p:sp>
        <p:nvSpPr>
          <p:cNvPr id="22" name="Oval 21">
            <a:extLst>
              <a:ext uri="{FF2B5EF4-FFF2-40B4-BE49-F238E27FC236}">
                <a16:creationId xmlns:a16="http://schemas.microsoft.com/office/drawing/2014/main" id="{47133A3E-AA1A-40EB-9DD7-50BE346605BD}"/>
              </a:ext>
            </a:extLst>
          </p:cNvPr>
          <p:cNvSpPr/>
          <p:nvPr/>
        </p:nvSpPr>
        <p:spPr>
          <a:xfrm>
            <a:off x="6040792" y="5725600"/>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Oval 22">
            <a:extLst>
              <a:ext uri="{FF2B5EF4-FFF2-40B4-BE49-F238E27FC236}">
                <a16:creationId xmlns:a16="http://schemas.microsoft.com/office/drawing/2014/main" id="{96140EEF-13E2-4D5E-9C65-78FE366BD6A3}"/>
              </a:ext>
            </a:extLst>
          </p:cNvPr>
          <p:cNvSpPr/>
          <p:nvPr/>
        </p:nvSpPr>
        <p:spPr>
          <a:xfrm>
            <a:off x="6040792" y="5182987"/>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Oval 23">
            <a:extLst>
              <a:ext uri="{FF2B5EF4-FFF2-40B4-BE49-F238E27FC236}">
                <a16:creationId xmlns:a16="http://schemas.microsoft.com/office/drawing/2014/main" id="{4DAF6E5D-DB3A-48F4-87B4-21A960BF94BA}"/>
              </a:ext>
            </a:extLst>
          </p:cNvPr>
          <p:cNvSpPr/>
          <p:nvPr/>
        </p:nvSpPr>
        <p:spPr>
          <a:xfrm>
            <a:off x="6040792" y="4634418"/>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Oval 24">
            <a:extLst>
              <a:ext uri="{FF2B5EF4-FFF2-40B4-BE49-F238E27FC236}">
                <a16:creationId xmlns:a16="http://schemas.microsoft.com/office/drawing/2014/main" id="{8C0D33BF-4311-4417-BD23-FE01C3F2FE6A}"/>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8060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xEl>
                                              <p:pRg st="10" end="1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113326-A0D3-43F2-9903-1E83CEEAEAC3}"/>
              </a:ext>
            </a:extLst>
          </p:cNvPr>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1533232" y="457682"/>
            <a:ext cx="9125535" cy="118517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i="1" dirty="0">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cy-GB" i="1" dirty="0">
                <a:latin typeface="Arial" panose="020B0604020202020204" pitchFamily="34" charset="0"/>
                <a:ea typeface="Calibri" panose="020F0502020204030204" pitchFamily="34" charset="0"/>
                <a:cs typeface="Times New Roman" panose="02020603050405020304" pitchFamily="18" charset="0"/>
              </a:rPr>
              <a:t>“Y pethau da rwy’n eu hoffi: rydych yn teithio ac yn gweld gwahanol lefydd ... y peth da arall yw gwneud ffrindiau gwahanol a’r profiad o ddod i adnabod pobl eraill.” </a:t>
            </a:r>
            <a:br>
              <a:rPr lang="en-US" i="1" dirty="0">
                <a:latin typeface="Arial" panose="020B0604020202020204" pitchFamily="34" charset="0"/>
                <a:ea typeface="Calibri" panose="020F0502020204030204" pitchFamily="34" charset="0"/>
                <a:cs typeface="Times New Roman" panose="02020603050405020304" pitchFamily="18" charset="0"/>
              </a:rPr>
            </a:br>
            <a:r>
              <a:rPr lang="cy-GB" b="1" dirty="0">
                <a:latin typeface="Arial" panose="020B0604020202020204" pitchFamily="34" charset="0"/>
                <a:ea typeface="Calibri" panose="020F0502020204030204" pitchFamily="34" charset="0"/>
                <a:cs typeface="Times New Roman" panose="02020603050405020304" pitchFamily="18" charset="0"/>
              </a:rPr>
              <a:t>Plentyn Milwr</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endParaRPr lang="en-GB" dirty="0">
              <a:solidFill>
                <a:schemeClr val="bg1"/>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3F4AA7AA-8F46-4883-95E6-48ED34599953}"/>
              </a:ext>
            </a:extLst>
          </p:cNvPr>
          <p:cNvPicPr>
            <a:picLocks noChangeAspect="1"/>
          </p:cNvPicPr>
          <p:nvPr/>
        </p:nvPicPr>
        <p:blipFill rotWithShape="1">
          <a:blip r:embed="rId4">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sp>
        <p:nvSpPr>
          <p:cNvPr id="29" name="Rectangle: Rounded Corners 28">
            <a:extLst>
              <a:ext uri="{FF2B5EF4-FFF2-40B4-BE49-F238E27FC236}">
                <a16:creationId xmlns:a16="http://schemas.microsoft.com/office/drawing/2014/main" id="{CDE6BB57-D306-4AC5-A9F3-8388567F7780}"/>
              </a:ext>
            </a:extLst>
          </p:cNvPr>
          <p:cNvSpPr/>
          <p:nvPr/>
        </p:nvSpPr>
        <p:spPr>
          <a:xfrm>
            <a:off x="1330325" y="3485582"/>
            <a:ext cx="9531350" cy="939929"/>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endParaRPr lang="en-GB" i="1" dirty="0">
              <a:latin typeface="Arial" panose="020B0604020202020204" pitchFamily="34" charset="0"/>
              <a:cs typeface="Arial" panose="020B0604020202020204" pitchFamily="34" charset="0"/>
            </a:endParaRPr>
          </a:p>
          <a:p>
            <a:pPr>
              <a:lnSpc>
                <a:spcPct val="107000"/>
              </a:lnSpc>
              <a:spcAft>
                <a:spcPts val="800"/>
              </a:spcAft>
            </a:pPr>
            <a:r>
              <a:rPr lang="cy-GB" i="1" dirty="0">
                <a:latin typeface="Arial" panose="020B0604020202020204" pitchFamily="34" charset="0"/>
                <a:ea typeface="Calibri" panose="020F0502020204030204" pitchFamily="34" charset="0"/>
                <a:cs typeface="Times New Roman" panose="02020603050405020304" pitchFamily="18" charset="0"/>
              </a:rPr>
              <a:t>“Mae’n iawn siarad dros </a:t>
            </a:r>
            <a:r>
              <a:rPr lang="cy-GB" i="1" dirty="0" err="1">
                <a:latin typeface="Arial" panose="020B0604020202020204" pitchFamily="34" charset="0"/>
                <a:ea typeface="Calibri" panose="020F0502020204030204" pitchFamily="34" charset="0"/>
                <a:cs typeface="Times New Roman" panose="02020603050405020304" pitchFamily="18" charset="0"/>
              </a:rPr>
              <a:t>skype</a:t>
            </a:r>
            <a:r>
              <a:rPr lang="cy-GB" i="1" dirty="0">
                <a:latin typeface="Arial" panose="020B0604020202020204" pitchFamily="34" charset="0"/>
                <a:ea typeface="Calibri" panose="020F0502020204030204" pitchFamily="34" charset="0"/>
                <a:cs typeface="Times New Roman" panose="02020603050405020304" pitchFamily="18" charset="0"/>
              </a:rPr>
              <a:t> a phethau felly ond weithiau ti jyst eisiau cwtsh pan mae Dad i ffwrdd.” </a:t>
            </a:r>
            <a:br>
              <a:rPr lang="en-GB" dirty="0">
                <a:latin typeface="Arial" panose="020B0604020202020204" pitchFamily="34" charset="0"/>
                <a:ea typeface="Calibri" panose="020F0502020204030204" pitchFamily="34" charset="0"/>
                <a:cs typeface="Times New Roman" panose="02020603050405020304" pitchFamily="18" charset="0"/>
              </a:rPr>
            </a:br>
            <a:r>
              <a:rPr lang="cy-GB" b="1" dirty="0">
                <a:latin typeface="Arial" panose="020B0604020202020204" pitchFamily="34" charset="0"/>
                <a:ea typeface="Calibri" panose="020F0502020204030204" pitchFamily="34" charset="0"/>
                <a:cs typeface="Times New Roman" panose="02020603050405020304" pitchFamily="18" charset="0"/>
              </a:rPr>
              <a:t>Plentyn Milwr</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endParaRPr lang="en-GB" dirty="0">
              <a:latin typeface="Arial" panose="020B060402020202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499EE43A-DECB-4C4F-8CFB-893DA3A937F0}"/>
              </a:ext>
            </a:extLst>
          </p:cNvPr>
          <p:cNvSpPr/>
          <p:nvPr/>
        </p:nvSpPr>
        <p:spPr>
          <a:xfrm>
            <a:off x="603250" y="1968995"/>
            <a:ext cx="10985500" cy="1356096"/>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i="1" dirty="0">
              <a:solidFill>
                <a:schemeClr val="bg1"/>
              </a:solidFill>
              <a:latin typeface="Arial" panose="020B0604020202020204" pitchFamily="34" charset="0"/>
              <a:ea typeface="Tahoma" panose="020B0604030504040204" pitchFamily="34" charset="0"/>
              <a:cs typeface="Arial" panose="020B0604020202020204" pitchFamily="34" charset="0"/>
            </a:endParaRPr>
          </a:p>
          <a:p>
            <a:pPr algn="ctr"/>
            <a:endParaRPr lang="en-GB" i="1" dirty="0">
              <a:solidFill>
                <a:schemeClr val="bg1"/>
              </a:solidFill>
              <a:latin typeface="Arial" panose="020B0604020202020204" pitchFamily="34" charset="0"/>
              <a:ea typeface="Tahoma" panose="020B0604030504040204" pitchFamily="34" charset="0"/>
              <a:cs typeface="Arial" panose="020B0604020202020204" pitchFamily="34" charset="0"/>
            </a:endParaRPr>
          </a:p>
          <a:p>
            <a:pPr algn="ctr"/>
            <a:r>
              <a:rPr lang="en-GB" i="1" dirty="0">
                <a:latin typeface="Arial" panose="020B0604020202020204" pitchFamily="34" charset="0"/>
                <a:ea typeface="Calibri" panose="020F0502020204030204" pitchFamily="34" charset="0"/>
                <a:cs typeface="Times New Roman" panose="02020603050405020304" pitchFamily="18" charset="0"/>
              </a:rPr>
              <a:t> </a:t>
            </a:r>
            <a:r>
              <a:rPr lang="cy-GB" i="1" dirty="0">
                <a:latin typeface="Arial" panose="020B0604020202020204" pitchFamily="34" charset="0"/>
                <a:ea typeface="Calibri" panose="020F0502020204030204" pitchFamily="34" charset="0"/>
                <a:cs typeface="Times New Roman" panose="02020603050405020304" pitchFamily="18" charset="0"/>
              </a:rPr>
              <a:t>“Cefais fy ngeni yn yr Almaen ym mis Awst 2010, yn 2011 aeth Dad i </a:t>
            </a:r>
            <a:r>
              <a:rPr lang="cy-GB" i="1" dirty="0" err="1">
                <a:latin typeface="Arial" panose="020B0604020202020204" pitchFamily="34" charset="0"/>
                <a:ea typeface="Calibri" panose="020F0502020204030204" pitchFamily="34" charset="0"/>
                <a:cs typeface="Times New Roman" panose="02020603050405020304" pitchFamily="18" charset="0"/>
              </a:rPr>
              <a:t>Ganada</a:t>
            </a:r>
            <a:r>
              <a:rPr lang="cy-GB" i="1" dirty="0">
                <a:latin typeface="Arial" panose="020B0604020202020204" pitchFamily="34" charset="0"/>
                <a:ea typeface="Calibri" panose="020F0502020204030204" pitchFamily="34" charset="0"/>
                <a:cs typeface="Times New Roman" panose="02020603050405020304" pitchFamily="18" charset="0"/>
              </a:rPr>
              <a:t>, yn 2012 aeth i Afghanistan, yn 2014 aeth i’r Falkland, yn 2016 aeth yn ôl i </a:t>
            </a:r>
            <a:r>
              <a:rPr lang="cy-GB" i="1" dirty="0" err="1">
                <a:latin typeface="Arial" panose="020B0604020202020204" pitchFamily="34" charset="0"/>
                <a:ea typeface="Calibri" panose="020F0502020204030204" pitchFamily="34" charset="0"/>
                <a:cs typeface="Times New Roman" panose="02020603050405020304" pitchFamily="18" charset="0"/>
              </a:rPr>
              <a:t>Ganada</a:t>
            </a:r>
            <a:r>
              <a:rPr lang="cy-GB" i="1" dirty="0">
                <a:latin typeface="Arial" panose="020B0604020202020204" pitchFamily="34" charset="0"/>
                <a:ea typeface="Calibri" panose="020F0502020204030204" pitchFamily="34" charset="0"/>
                <a:cs typeface="Times New Roman" panose="02020603050405020304" pitchFamily="18" charset="0"/>
              </a:rPr>
              <a:t>, yn Awst 2016 symudom i </a:t>
            </a:r>
            <a:r>
              <a:rPr lang="cy-GB" i="1" dirty="0" err="1">
                <a:latin typeface="Arial" panose="020B0604020202020204" pitchFamily="34" charset="0"/>
                <a:ea typeface="Calibri" panose="020F0502020204030204" pitchFamily="34" charset="0"/>
                <a:cs typeface="Times New Roman" panose="02020603050405020304" pitchFamily="18" charset="0"/>
              </a:rPr>
              <a:t>Bulford</a:t>
            </a:r>
            <a:r>
              <a:rPr lang="cy-GB" i="1" dirty="0">
                <a:latin typeface="Arial" panose="020B0604020202020204" pitchFamily="34" charset="0"/>
                <a:ea typeface="Calibri" panose="020F0502020204030204" pitchFamily="34" charset="0"/>
                <a:cs typeface="Times New Roman" panose="02020603050405020304" pitchFamily="18" charset="0"/>
              </a:rPr>
              <a:t>, ac yn 2017 symudom i Aberhonddu.”</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b="1" dirty="0">
                <a:latin typeface="Arial" panose="020B0604020202020204" pitchFamily="34" charset="0"/>
                <a:ea typeface="Calibri" panose="020F0502020204030204" pitchFamily="34" charset="0"/>
                <a:cs typeface="Times New Roman" panose="02020603050405020304" pitchFamily="18" charset="0"/>
              </a:rPr>
              <a:t>Plentyn Milwr</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endParaRPr lang="en-GB" b="1"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Rectangle: Rounded Corners 30">
            <a:extLst>
              <a:ext uri="{FF2B5EF4-FFF2-40B4-BE49-F238E27FC236}">
                <a16:creationId xmlns:a16="http://schemas.microsoft.com/office/drawing/2014/main" id="{39FD3724-1BF8-4864-8753-3249F8F6A9C4}"/>
              </a:ext>
            </a:extLst>
          </p:cNvPr>
          <p:cNvSpPr/>
          <p:nvPr/>
        </p:nvSpPr>
        <p:spPr>
          <a:xfrm>
            <a:off x="2285515" y="4768269"/>
            <a:ext cx="7620968" cy="116682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cy-GB" i="1" dirty="0">
                <a:latin typeface="Arial" panose="020B0604020202020204" pitchFamily="34" charset="0"/>
                <a:ea typeface="Calibri" panose="020F0502020204030204" pitchFamily="34" charset="0"/>
              </a:rPr>
              <a:t>“Mae bod yn rhan o’r Fyddin fel bod yn rhan o deulu, teulu enfawr sydd ar draws y DU, rhannau o’r Almaen ac Afghanistan.” </a:t>
            </a:r>
            <a:br>
              <a:rPr lang="en-US" i="1" dirty="0">
                <a:latin typeface="Arial" panose="020B0604020202020204" pitchFamily="34" charset="0"/>
                <a:ea typeface="Calibri" panose="020F0502020204030204" pitchFamily="34" charset="0"/>
              </a:rPr>
            </a:br>
            <a:r>
              <a:rPr lang="cy-GB" b="1" dirty="0">
                <a:latin typeface="Arial" panose="020B0604020202020204" pitchFamily="34" charset="0"/>
                <a:ea typeface="Calibri" panose="020F0502020204030204" pitchFamily="34" charset="0"/>
              </a:rPr>
              <a:t>Plentyn Milwr</a:t>
            </a:r>
            <a:endParaRPr lang="en-GB" dirty="0">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4679CE4A-85B1-48EB-B13A-3427C75015B2}"/>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27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9" grpId="0" animBg="1"/>
      <p:bldP spid="30"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536575" y="248569"/>
            <a:ext cx="11118850" cy="1166821"/>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570AFD94-889A-4C02-B9F5-E8303E0AE1A0}"/>
              </a:ext>
            </a:extLst>
          </p:cNvPr>
          <p:cNvSpPr txBox="1"/>
          <p:nvPr/>
        </p:nvSpPr>
        <p:spPr>
          <a:xfrm>
            <a:off x="531755" y="407642"/>
            <a:ext cx="11118850" cy="769441"/>
          </a:xfrm>
          <a:prstGeom prst="rect">
            <a:avLst/>
          </a:prstGeom>
          <a:noFill/>
        </p:spPr>
        <p:txBody>
          <a:bodyPr wrap="square" rtlCol="0">
            <a:spAutoFit/>
          </a:bodyPr>
          <a:lstStyle/>
          <a:p>
            <a:pPr algn="ctr"/>
            <a:r>
              <a:rPr lang="en-GB" sz="44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Heriau</a:t>
            </a:r>
            <a:r>
              <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a:t>
            </a:r>
            <a:r>
              <a:rPr lang="en-GB" sz="44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rhwystrau</a:t>
            </a:r>
            <a:r>
              <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 </a:t>
            </a:r>
            <a:r>
              <a:rPr lang="en-GB" sz="44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ar</a:t>
            </a:r>
            <a:r>
              <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 </a:t>
            </a:r>
            <a:r>
              <a:rPr lang="en-GB" sz="44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gyfer</a:t>
            </a:r>
            <a:r>
              <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 plant </a:t>
            </a:r>
            <a:r>
              <a:rPr lang="en-GB" sz="44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milwyr</a:t>
            </a:r>
            <a:endPar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endParaRPr>
          </a:p>
        </p:txBody>
      </p:sp>
      <p:sp>
        <p:nvSpPr>
          <p:cNvPr id="23" name="TextBox 22">
            <a:extLst>
              <a:ext uri="{FF2B5EF4-FFF2-40B4-BE49-F238E27FC236}">
                <a16:creationId xmlns:a16="http://schemas.microsoft.com/office/drawing/2014/main" id="{98ED269F-00A7-4F55-82C3-3B7C2B226752}"/>
              </a:ext>
            </a:extLst>
          </p:cNvPr>
          <p:cNvSpPr txBox="1"/>
          <p:nvPr/>
        </p:nvSpPr>
        <p:spPr>
          <a:xfrm>
            <a:off x="531755" y="1506379"/>
            <a:ext cx="11118850" cy="1064650"/>
          </a:xfrm>
          <a:prstGeom prst="rect">
            <a:avLst/>
          </a:prstGeom>
          <a:noFill/>
        </p:spPr>
        <p:txBody>
          <a:bodyPr wrap="square" rtlCol="0">
            <a:spAutoFit/>
          </a:bodyPr>
          <a:lstStyle/>
          <a:p>
            <a:pPr>
              <a:lnSpc>
                <a:spcPct val="107000"/>
              </a:lnSpc>
              <a:spcAft>
                <a:spcPts val="800"/>
              </a:spcAft>
            </a:pPr>
            <a:r>
              <a:rPr lang="cy-GB" b="1" dirty="0">
                <a:latin typeface="Arial" panose="020B0604020202020204" pitchFamily="34" charset="0"/>
                <a:ea typeface="Calibri" panose="020F0502020204030204" pitchFamily="34" charset="0"/>
                <a:cs typeface="Times New Roman" panose="02020603050405020304" pitchFamily="18" charset="0"/>
              </a:rPr>
              <a:t>Gall fod yn rhan o deulu milwr fod yn brofiad hynod o foddhaol a manteisiol, ond gall agweddau o fywyd y Lluoedd Arfog fod yn heriol a gall effeithio ar addysg y plentyn.</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just"/>
            <a:endParaRPr lang="en-GB" b="1"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0800C177-4924-4446-841D-8712822F1995}"/>
              </a:ext>
            </a:extLst>
          </p:cNvPr>
          <p:cNvSpPr txBox="1"/>
          <p:nvPr/>
        </p:nvSpPr>
        <p:spPr>
          <a:xfrm>
            <a:off x="531755" y="2197240"/>
            <a:ext cx="5364105" cy="4189737"/>
          </a:xfrm>
          <a:prstGeom prst="rect">
            <a:avLst/>
          </a:prstGeom>
          <a:noFill/>
        </p:spPr>
        <p:txBody>
          <a:bodyPr wrap="square" rtlCol="0">
            <a:spAutoFit/>
          </a:bodyPr>
          <a:lstStyle/>
          <a:p>
            <a:pPr>
              <a:spcAft>
                <a:spcPts val="800"/>
              </a:spcAft>
            </a:pPr>
            <a:r>
              <a:rPr lang="cy-GB" b="1" dirty="0">
                <a:latin typeface="Arial" panose="020B0604020202020204" pitchFamily="34" charset="0"/>
                <a:ea typeface="Calibri" panose="020F0502020204030204" pitchFamily="34" charset="0"/>
                <a:cs typeface="Times New Roman" panose="02020603050405020304" pitchFamily="18" charset="0"/>
              </a:rPr>
              <a:t>Gall yr heriau gynnwys:</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Symud ysgol a chartref yn aml</a:t>
            </a:r>
          </a:p>
          <a:p>
            <a:pPr>
              <a:lnSpc>
                <a:spcPct val="150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Gwahanu oddi wrth riant/rieni sy’n filwr</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Newidiadau i ddeinamig y teulu</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Dysgu i reoli emosiynau cadarnhaol a negyddol</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Oedi yn y cymorth i Anghenion Dysgu Ychwanegol (ADY) oherwydd nad yw gofynion yn cael eu canfod</a:t>
            </a:r>
            <a:endParaRPr lang="en-GB" dirty="0">
              <a:latin typeface="Calibri" panose="020F0502020204030204" pitchFamily="34" charset="0"/>
              <a:ea typeface="Calibri" panose="020F0502020204030204" pitchFamily="34" charset="0"/>
              <a:cs typeface="Times New Roman" panose="02020603050405020304" pitchFamily="18" charset="0"/>
            </a:endParaRPr>
          </a:p>
          <a:p>
            <a:endParaRPr lang="en-GB"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07FE0F7F-3C16-4E76-A494-79BF9EA6A30B}"/>
              </a:ext>
            </a:extLst>
          </p:cNvPr>
          <p:cNvSpPr txBox="1"/>
          <p:nvPr/>
        </p:nvSpPr>
        <p:spPr>
          <a:xfrm>
            <a:off x="6051052" y="2008079"/>
            <a:ext cx="5823333" cy="4818114"/>
          </a:xfrm>
          <a:prstGeom prst="rect">
            <a:avLst/>
          </a:prstGeom>
          <a:noFill/>
        </p:spPr>
        <p:txBody>
          <a:bodyPr wrap="square" rtlCol="0">
            <a:spAutoFit/>
          </a:bodyPr>
          <a:lstStyle/>
          <a:p>
            <a:pPr>
              <a:lnSpc>
                <a:spcPct val="150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Trafferthion ymrwymo i berthnasoedd gyda chyfoedion/oedolion ac ysgolion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Staff yr ysgol ddim yn deall anghenion a heriau posib y gallai plentyn Milwyr eu hwynebu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Cefnogaeth iechyd meddwl a lles</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Byw gryn bellter oddi wrth eu teulu estynedig</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Gwneud ffrindiau newydd a symud ymlaen oddi wrth rai blaenorol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Cadw mewn cysylltiad â theulu/ffrindiau</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Cynefino ac ymuno mewn gweithgareddau newydd.</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26" name="Oval 25">
            <a:extLst>
              <a:ext uri="{FF2B5EF4-FFF2-40B4-BE49-F238E27FC236}">
                <a16:creationId xmlns:a16="http://schemas.microsoft.com/office/drawing/2014/main" id="{E501E2FC-9A25-4C3E-8A6B-CF92163B8150}"/>
              </a:ext>
            </a:extLst>
          </p:cNvPr>
          <p:cNvSpPr/>
          <p:nvPr/>
        </p:nvSpPr>
        <p:spPr>
          <a:xfrm>
            <a:off x="319795" y="3103665"/>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Oval 26">
            <a:extLst>
              <a:ext uri="{FF2B5EF4-FFF2-40B4-BE49-F238E27FC236}">
                <a16:creationId xmlns:a16="http://schemas.microsoft.com/office/drawing/2014/main" id="{F2054259-2AF7-404B-8197-C25C092568CA}"/>
              </a:ext>
            </a:extLst>
          </p:cNvPr>
          <p:cNvSpPr/>
          <p:nvPr/>
        </p:nvSpPr>
        <p:spPr>
          <a:xfrm>
            <a:off x="319795" y="2628826"/>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A0B02A15-832C-458C-A3C8-FBD2914D996A}"/>
              </a:ext>
            </a:extLst>
          </p:cNvPr>
          <p:cNvSpPr/>
          <p:nvPr/>
        </p:nvSpPr>
        <p:spPr>
          <a:xfrm>
            <a:off x="307975" y="3643841"/>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3CAC1A29-6D16-4D37-B41A-96C70863787D}"/>
              </a:ext>
            </a:extLst>
          </p:cNvPr>
          <p:cNvSpPr/>
          <p:nvPr/>
        </p:nvSpPr>
        <p:spPr>
          <a:xfrm>
            <a:off x="319795" y="4675165"/>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Oval 29">
            <a:extLst>
              <a:ext uri="{FF2B5EF4-FFF2-40B4-BE49-F238E27FC236}">
                <a16:creationId xmlns:a16="http://schemas.microsoft.com/office/drawing/2014/main" id="{39A193CA-E26C-4358-861F-1BD4402CE112}"/>
              </a:ext>
            </a:extLst>
          </p:cNvPr>
          <p:cNvSpPr/>
          <p:nvPr/>
        </p:nvSpPr>
        <p:spPr>
          <a:xfrm>
            <a:off x="298335" y="4115961"/>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Oval 30">
            <a:extLst>
              <a:ext uri="{FF2B5EF4-FFF2-40B4-BE49-F238E27FC236}">
                <a16:creationId xmlns:a16="http://schemas.microsoft.com/office/drawing/2014/main" id="{D8E87C07-B3A1-4A82-BF3D-277CD8A5082E}"/>
              </a:ext>
            </a:extLst>
          </p:cNvPr>
          <p:cNvSpPr/>
          <p:nvPr/>
        </p:nvSpPr>
        <p:spPr>
          <a:xfrm>
            <a:off x="5782325" y="2197240"/>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 name="Oval 31">
            <a:extLst>
              <a:ext uri="{FF2B5EF4-FFF2-40B4-BE49-F238E27FC236}">
                <a16:creationId xmlns:a16="http://schemas.microsoft.com/office/drawing/2014/main" id="{20B3115D-97CB-421A-A6BC-6862B41509E1}"/>
              </a:ext>
            </a:extLst>
          </p:cNvPr>
          <p:cNvSpPr/>
          <p:nvPr/>
        </p:nvSpPr>
        <p:spPr>
          <a:xfrm>
            <a:off x="5780650" y="4019098"/>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 name="Oval 32">
            <a:extLst>
              <a:ext uri="{FF2B5EF4-FFF2-40B4-BE49-F238E27FC236}">
                <a16:creationId xmlns:a16="http://schemas.microsoft.com/office/drawing/2014/main" id="{8029D24E-43D8-49F9-92E9-94A680DF2F15}"/>
              </a:ext>
            </a:extLst>
          </p:cNvPr>
          <p:cNvSpPr/>
          <p:nvPr/>
        </p:nvSpPr>
        <p:spPr>
          <a:xfrm>
            <a:off x="5765799" y="3068026"/>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 name="Oval 33">
            <a:extLst>
              <a:ext uri="{FF2B5EF4-FFF2-40B4-BE49-F238E27FC236}">
                <a16:creationId xmlns:a16="http://schemas.microsoft.com/office/drawing/2014/main" id="{8E12E54F-DFAC-44AA-9261-CE182AECBC9B}"/>
              </a:ext>
            </a:extLst>
          </p:cNvPr>
          <p:cNvSpPr/>
          <p:nvPr/>
        </p:nvSpPr>
        <p:spPr>
          <a:xfrm>
            <a:off x="5760100" y="4504576"/>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 name="Oval 34">
            <a:extLst>
              <a:ext uri="{FF2B5EF4-FFF2-40B4-BE49-F238E27FC236}">
                <a16:creationId xmlns:a16="http://schemas.microsoft.com/office/drawing/2014/main" id="{94BE2A93-1C1B-40E1-9080-7A40CBEF6E97}"/>
              </a:ext>
            </a:extLst>
          </p:cNvPr>
          <p:cNvSpPr/>
          <p:nvPr/>
        </p:nvSpPr>
        <p:spPr>
          <a:xfrm>
            <a:off x="5802389" y="5987252"/>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 name="Oval 35">
            <a:extLst>
              <a:ext uri="{FF2B5EF4-FFF2-40B4-BE49-F238E27FC236}">
                <a16:creationId xmlns:a16="http://schemas.microsoft.com/office/drawing/2014/main" id="{86D27FD0-53DC-4368-B35A-200569EB48C3}"/>
              </a:ext>
            </a:extLst>
          </p:cNvPr>
          <p:cNvSpPr/>
          <p:nvPr/>
        </p:nvSpPr>
        <p:spPr>
          <a:xfrm>
            <a:off x="5760100" y="4972896"/>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 name="Oval 36">
            <a:extLst>
              <a:ext uri="{FF2B5EF4-FFF2-40B4-BE49-F238E27FC236}">
                <a16:creationId xmlns:a16="http://schemas.microsoft.com/office/drawing/2014/main" id="{394E0062-98A2-442B-BECD-06A51D600AB7}"/>
              </a:ext>
            </a:extLst>
          </p:cNvPr>
          <p:cNvSpPr/>
          <p:nvPr/>
        </p:nvSpPr>
        <p:spPr>
          <a:xfrm>
            <a:off x="5807998" y="6490324"/>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a:extLst>
              <a:ext uri="{FF2B5EF4-FFF2-40B4-BE49-F238E27FC236}">
                <a16:creationId xmlns:a16="http://schemas.microsoft.com/office/drawing/2014/main" id="{0176B187-3980-4841-BBB6-A13D1CBD1B28}"/>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0932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575204C5-7295-4A43-B6D9-3672BAD1D003}"/>
              </a:ext>
            </a:extLst>
          </p:cNvPr>
          <p:cNvSpPr/>
          <p:nvPr/>
        </p:nvSpPr>
        <p:spPr>
          <a:xfrm>
            <a:off x="1996877" y="3543132"/>
            <a:ext cx="8020050" cy="1975009"/>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570AFD94-889A-4C02-B9F5-E8303E0AE1A0}"/>
              </a:ext>
            </a:extLst>
          </p:cNvPr>
          <p:cNvSpPr txBox="1"/>
          <p:nvPr/>
        </p:nvSpPr>
        <p:spPr>
          <a:xfrm>
            <a:off x="860104" y="410881"/>
            <a:ext cx="10471791" cy="769441"/>
          </a:xfrm>
          <a:prstGeom prst="rect">
            <a:avLst/>
          </a:prstGeom>
          <a:noFill/>
        </p:spPr>
        <p:txBody>
          <a:bodyPr wrap="square" rtlCol="0">
            <a:spAutoFit/>
          </a:bodyPr>
          <a:lstStyle/>
          <a:p>
            <a:pPr algn="ctr"/>
            <a:r>
              <a:rPr lang="en-GB" sz="4400" b="1">
                <a:solidFill>
                  <a:schemeClr val="bg1"/>
                </a:solidFill>
                <a:latin typeface="Arial Rounded MT Bold" panose="020F0704030504030204" pitchFamily="34" charset="0"/>
                <a:ea typeface="Tahoma" panose="020B0604030504040204" pitchFamily="34" charset="0"/>
                <a:cs typeface="Tahoma" panose="020B0604030504040204" pitchFamily="34" charset="0"/>
              </a:rPr>
              <a:t>Profiadau adleoli</a:t>
            </a:r>
            <a:endPar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endParaRPr>
          </a:p>
        </p:txBody>
      </p:sp>
      <p:sp>
        <p:nvSpPr>
          <p:cNvPr id="23" name="TextBox 22">
            <a:extLst>
              <a:ext uri="{FF2B5EF4-FFF2-40B4-BE49-F238E27FC236}">
                <a16:creationId xmlns:a16="http://schemas.microsoft.com/office/drawing/2014/main" id="{98ED269F-00A7-4F55-82C3-3B7C2B226752}"/>
              </a:ext>
            </a:extLst>
          </p:cNvPr>
          <p:cNvSpPr txBox="1"/>
          <p:nvPr/>
        </p:nvSpPr>
        <p:spPr>
          <a:xfrm>
            <a:off x="2175073" y="3791972"/>
            <a:ext cx="7680128" cy="1754326"/>
          </a:xfrm>
          <a:prstGeom prst="rect">
            <a:avLst/>
          </a:prstGeom>
          <a:noFill/>
        </p:spPr>
        <p:txBody>
          <a:bodyPr wrap="square" rtlCol="0">
            <a:spAutoFit/>
          </a:bodyPr>
          <a:lstStyle/>
          <a:p>
            <a:pPr algn="ct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Gallwch</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chi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ddim</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peidio</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â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meddwl</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amdano</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allwch</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chi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ddim</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dweud</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na</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dwi</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ddim</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am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feddwl</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amdano</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achos</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dy</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Dad di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ydi</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o,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mae’n</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anodd</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gwneud</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hynny</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Rydw</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i</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wedi</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tyfu</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i</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fyny</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yn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mynd</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o un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lle</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i’r</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llall</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 Dad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ddim</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adref</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bob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amser</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rydw</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i</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wedi</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dod</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i</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arfer</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gyda</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hyn</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ond</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dwi</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dal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i</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fethu</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Dad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cymaint</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ag </a:t>
            </a:r>
            <a:r>
              <a:rPr lang="en-US" i="1" dirty="0" err="1">
                <a:solidFill>
                  <a:schemeClr val="bg1"/>
                </a:solidFill>
                <a:latin typeface="Arial" panose="020B0604020202020204" pitchFamily="34" charset="0"/>
                <a:ea typeface="Tahoma" panose="020B0604030504040204" pitchFamily="34" charset="0"/>
                <a:cs typeface="Arial" panose="020B0604020202020204" pitchFamily="34" charset="0"/>
              </a:rPr>
              <a:t>erioed</a:t>
            </a:r>
            <a:r>
              <a:rPr lang="en-US" i="1" dirty="0">
                <a:solidFill>
                  <a:schemeClr val="bg1"/>
                </a:solidFill>
                <a:latin typeface="Arial" panose="020B0604020202020204" pitchFamily="34" charset="0"/>
                <a:ea typeface="Tahoma" panose="020B0604030504040204" pitchFamily="34" charset="0"/>
                <a:cs typeface="Arial" panose="020B0604020202020204" pitchFamily="34" charset="0"/>
              </a:rPr>
              <a:t>.” </a:t>
            </a:r>
          </a:p>
          <a:p>
            <a:pPr algn="ctr"/>
            <a:r>
              <a:rPr lang="en-US" b="1" dirty="0">
                <a:solidFill>
                  <a:schemeClr val="bg1"/>
                </a:solidFill>
                <a:latin typeface="Arial" panose="020B0604020202020204" pitchFamily="34" charset="0"/>
                <a:ea typeface="Tahoma" panose="020B0604030504040204" pitchFamily="34" charset="0"/>
                <a:cs typeface="Arial" panose="020B0604020202020204" pitchFamily="34" charset="0"/>
              </a:rPr>
              <a:t>Georgia, </a:t>
            </a:r>
            <a:r>
              <a:rPr lang="en-US" b="1" dirty="0" err="1">
                <a:solidFill>
                  <a:schemeClr val="bg1"/>
                </a:solidFill>
                <a:latin typeface="Arial" panose="020B0604020202020204" pitchFamily="34" charset="0"/>
                <a:ea typeface="Tahoma" panose="020B0604030504040204" pitchFamily="34" charset="0"/>
                <a:cs typeface="Arial" panose="020B0604020202020204" pitchFamily="34" charset="0"/>
              </a:rPr>
              <a:t>plentyn</a:t>
            </a:r>
            <a:r>
              <a:rPr lang="en-US"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b="1" dirty="0" err="1">
                <a:solidFill>
                  <a:schemeClr val="bg1"/>
                </a:solidFill>
                <a:latin typeface="Arial" panose="020B0604020202020204" pitchFamily="34" charset="0"/>
                <a:ea typeface="Tahoma" panose="020B0604030504040204" pitchFamily="34" charset="0"/>
                <a:cs typeface="Arial" panose="020B0604020202020204" pitchFamily="34" charset="0"/>
              </a:rPr>
              <a:t>milwr</a:t>
            </a:r>
            <a:endParaRPr lang="en-US" b="1"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8729CA2-BDBB-45C5-AC3E-A977EA6E610F}"/>
              </a:ext>
            </a:extLst>
          </p:cNvPr>
          <p:cNvSpPr/>
          <p:nvPr/>
        </p:nvSpPr>
        <p:spPr>
          <a:xfrm>
            <a:off x="1250949" y="1816990"/>
            <a:ext cx="9690100" cy="1262846"/>
          </a:xfrm>
          <a:prstGeom prst="rect">
            <a:avLst/>
          </a:prstGeom>
        </p:spPr>
        <p:txBody>
          <a:bodyPr wrap="square">
            <a:spAutoFit/>
          </a:bodyPr>
          <a:lstStyle/>
          <a:p>
            <a:pPr>
              <a:lnSpc>
                <a:spcPct val="107000"/>
              </a:lnSpc>
              <a:spcAft>
                <a:spcPts val="800"/>
              </a:spcAft>
            </a:pPr>
            <a:r>
              <a:rPr lang="cy-GB" b="1" dirty="0">
                <a:latin typeface="Arial" panose="020B0604020202020204" pitchFamily="34" charset="0"/>
                <a:ea typeface="Calibri" panose="020F0502020204030204" pitchFamily="34" charset="0"/>
                <a:cs typeface="Times New Roman" panose="02020603050405020304" pitchFamily="18" charset="0"/>
              </a:rPr>
              <a:t>Diffiniad o adleoli: </a:t>
            </a:r>
            <a:r>
              <a:rPr lang="cy-GB" dirty="0">
                <a:latin typeface="Arial" panose="020B0604020202020204" pitchFamily="34" charset="0"/>
                <a:ea typeface="Calibri" panose="020F0502020204030204" pitchFamily="34" charset="0"/>
                <a:cs typeface="Times New Roman" panose="02020603050405020304" pitchFamily="18" charset="0"/>
              </a:rPr>
              <a:t>cyfnodau pan mae personél gwasanaeth yn cael eu hanfon ar wasanaeth gweithredol unai dramor neu o fewn y DU. Mae “taith” yn ymwneud â chyfnod o ddyletswydd i le bynnag y caiff y milwr ei anfon. Gall hyn fod yn daith mewn sefydliad y Lluoedd Arfog (penodiad), taith weithredol dramor neu gyfnod estynedig o hyfforddiant mewn lleoliad amgen.</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Oval 9">
            <a:extLst>
              <a:ext uri="{FF2B5EF4-FFF2-40B4-BE49-F238E27FC236}">
                <a16:creationId xmlns:a16="http://schemas.microsoft.com/office/drawing/2014/main" id="{511C912D-3B7A-45CE-84F0-2D98FBCEBF13}"/>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2797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4427537" cy="1564476"/>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4400" b="1" dirty="0">
                <a:latin typeface="Arial Rounded MT Bold" panose="020F0704030504030204" pitchFamily="34" charset="0"/>
              </a:rPr>
              <a:t>Y </a:t>
            </a:r>
            <a:r>
              <a:rPr lang="en-GB" sz="4400" b="1" dirty="0" err="1">
                <a:latin typeface="Arial Rounded MT Bold" panose="020F0704030504030204" pitchFamily="34" charset="0"/>
              </a:rPr>
              <a:t>Gylched</a:t>
            </a:r>
            <a:r>
              <a:rPr lang="en-GB" sz="4400" b="1" dirty="0">
                <a:latin typeface="Arial Rounded MT Bold" panose="020F0704030504030204" pitchFamily="34" charset="0"/>
              </a:rPr>
              <a:t> </a:t>
            </a:r>
            <a:r>
              <a:rPr lang="en-GB" sz="4400" b="1" dirty="0" err="1">
                <a:latin typeface="Arial Rounded MT Bold" panose="020F0704030504030204" pitchFamily="34" charset="0"/>
              </a:rPr>
              <a:t>Adleoli</a:t>
            </a:r>
            <a:r>
              <a:rPr lang="en-GB" sz="4400" b="1" dirty="0">
                <a:latin typeface="Arial Rounded MT Bold" panose="020F0704030504030204" pitchFamily="34" charset="0"/>
              </a:rPr>
              <a:t> </a:t>
            </a:r>
          </a:p>
        </p:txBody>
      </p:sp>
      <p:sp>
        <p:nvSpPr>
          <p:cNvPr id="2" name="Rectangle 1">
            <a:extLst>
              <a:ext uri="{FF2B5EF4-FFF2-40B4-BE49-F238E27FC236}">
                <a16:creationId xmlns:a16="http://schemas.microsoft.com/office/drawing/2014/main" id="{B99CE19E-62DB-4D7E-8D52-F351003AB9C1}"/>
              </a:ext>
            </a:extLst>
          </p:cNvPr>
          <p:cNvSpPr/>
          <p:nvPr/>
        </p:nvSpPr>
        <p:spPr>
          <a:xfrm>
            <a:off x="676331" y="1951672"/>
            <a:ext cx="4281374" cy="1855573"/>
          </a:xfrm>
          <a:prstGeom prst="rect">
            <a:avLst/>
          </a:prstGeom>
        </p:spPr>
        <p:txBody>
          <a:bodyPr wrap="square">
            <a:spAutoFit/>
          </a:bodyPr>
          <a:lstStyle/>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Bydd y gylched adleoli wrth i riant fynd ar ddyletswydd weithredol yn cynnwys agweddau o’r diagram hwn. Gall hyn fod yr un fath i bob Gwasanaeth, ond gall hyd yr amser a phrofiadau ymhob maes amrywio.</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3" name="Diagram 22">
            <a:extLst>
              <a:ext uri="{FF2B5EF4-FFF2-40B4-BE49-F238E27FC236}">
                <a16:creationId xmlns:a16="http://schemas.microsoft.com/office/drawing/2014/main" id="{0821CD04-EAEF-480B-8B3B-F1FE1AB02C78}"/>
              </a:ext>
            </a:extLst>
          </p:cNvPr>
          <p:cNvGraphicFramePr/>
          <p:nvPr>
            <p:extLst>
              <p:ext uri="{D42A27DB-BD31-4B8C-83A1-F6EECF244321}">
                <p14:modId xmlns:p14="http://schemas.microsoft.com/office/powerpoint/2010/main" val="1513666719"/>
              </p:ext>
            </p:extLst>
          </p:nvPr>
        </p:nvGraphicFramePr>
        <p:xfrm>
          <a:off x="4102101" y="520701"/>
          <a:ext cx="7607300" cy="58765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Oval 8">
            <a:extLst>
              <a:ext uri="{FF2B5EF4-FFF2-40B4-BE49-F238E27FC236}">
                <a16:creationId xmlns:a16="http://schemas.microsoft.com/office/drawing/2014/main" id="{29903B1B-0058-40D9-B8C9-B71665F8DB13}"/>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6358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23"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4400" b="1" dirty="0" err="1">
                <a:latin typeface="Arial Rounded MT Bold" panose="020F0704030504030204" pitchFamily="34" charset="0"/>
              </a:rPr>
              <a:t>Cymorth</a:t>
            </a:r>
            <a:r>
              <a:rPr lang="en-GB" sz="4400" b="1" dirty="0">
                <a:latin typeface="Arial Rounded MT Bold" panose="020F0704030504030204" pitchFamily="34" charset="0"/>
              </a:rPr>
              <a:t> yn </a:t>
            </a:r>
            <a:r>
              <a:rPr lang="en-GB" sz="4400" b="1" dirty="0" err="1">
                <a:latin typeface="Arial Rounded MT Bold" panose="020F0704030504030204" pitchFamily="34" charset="0"/>
              </a:rPr>
              <a:t>ystod</a:t>
            </a:r>
            <a:r>
              <a:rPr lang="en-GB" sz="4400" b="1" dirty="0">
                <a:latin typeface="Arial Rounded MT Bold" panose="020F0704030504030204" pitchFamily="34" charset="0"/>
              </a:rPr>
              <a:t> </a:t>
            </a:r>
            <a:r>
              <a:rPr lang="en-GB" sz="4400" b="1" dirty="0" err="1">
                <a:latin typeface="Arial Rounded MT Bold" panose="020F0704030504030204" pitchFamily="34" charset="0"/>
              </a:rPr>
              <a:t>adleoli</a:t>
            </a:r>
            <a:endParaRPr lang="en-GB" sz="4400" b="1" dirty="0">
              <a:latin typeface="Arial Rounded MT Bold" panose="020F0704030504030204" pitchFamily="34" charset="0"/>
            </a:endParaRPr>
          </a:p>
        </p:txBody>
      </p:sp>
      <p:sp>
        <p:nvSpPr>
          <p:cNvPr id="2" name="Rectangle 1">
            <a:extLst>
              <a:ext uri="{FF2B5EF4-FFF2-40B4-BE49-F238E27FC236}">
                <a16:creationId xmlns:a16="http://schemas.microsoft.com/office/drawing/2014/main" id="{B99CE19E-62DB-4D7E-8D52-F351003AB9C1}"/>
              </a:ext>
            </a:extLst>
          </p:cNvPr>
          <p:cNvSpPr/>
          <p:nvPr/>
        </p:nvSpPr>
        <p:spPr>
          <a:xfrm>
            <a:off x="1421246" y="1714223"/>
            <a:ext cx="9349507" cy="1084015"/>
          </a:xfrm>
          <a:prstGeom prst="rect">
            <a:avLst/>
          </a:prstGeom>
        </p:spPr>
        <p:txBody>
          <a:bodyPr wrap="square">
            <a:spAutoFit/>
          </a:bodyPr>
          <a:lstStyle/>
          <a:p>
            <a:pPr>
              <a:lnSpc>
                <a:spcPct val="107000"/>
              </a:lnSpc>
              <a:spcAft>
                <a:spcPts val="800"/>
              </a:spcAft>
            </a:pPr>
            <a:r>
              <a:rPr lang="cy-GB" b="1" dirty="0">
                <a:latin typeface="Arial" panose="020B0604020202020204" pitchFamily="34" charset="0"/>
                <a:ea typeface="Calibri" panose="020F0502020204030204" pitchFamily="34" charset="0"/>
                <a:cs typeface="Times New Roman" panose="02020603050405020304" pitchFamily="18" charset="0"/>
              </a:rPr>
              <a:t>Yn ystod cyfnodau adleoli, mae </a:t>
            </a:r>
            <a:r>
              <a:rPr lang="cy-GB" b="1" dirty="0">
                <a:solidFill>
                  <a:srgbClr val="FF0000"/>
                </a:solidFill>
                <a:latin typeface="Arial" panose="020B0604020202020204" pitchFamily="34" charset="0"/>
                <a:ea typeface="Calibri" panose="020F0502020204030204" pitchFamily="34" charset="0"/>
                <a:cs typeface="Times New Roman" panose="02020603050405020304" pitchFamily="18" charset="0"/>
              </a:rPr>
              <a:t>(rhowch enw’r ysgol) </a:t>
            </a:r>
            <a:r>
              <a:rPr lang="cy-GB" b="1" dirty="0">
                <a:latin typeface="Arial" panose="020B0604020202020204" pitchFamily="34" charset="0"/>
                <a:ea typeface="Calibri" panose="020F0502020204030204" pitchFamily="34" charset="0"/>
                <a:cs typeface="Times New Roman" panose="02020603050405020304" pitchFamily="18" charset="0"/>
              </a:rPr>
              <a:t>yn cefnogi’r plant milwyr drwy...</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1200"/>
              </a:spcAft>
              <a:buFont typeface="Arial" panose="020B0604020202020204" pitchFamily="34" charset="0"/>
              <a:buChar char="•"/>
            </a:pPr>
            <a:r>
              <a:rPr lang="en-GB" dirty="0">
                <a:latin typeface="Arial" panose="020B0604020202020204" pitchFamily="34" charset="0"/>
                <a:ea typeface="Tahoma" panose="020B0604030504040204" pitchFamily="34" charset="0"/>
                <a:cs typeface="Arial" panose="020B0604020202020204" pitchFamily="34" charset="0"/>
              </a:rPr>
              <a:t> </a:t>
            </a:r>
          </a:p>
        </p:txBody>
      </p:sp>
      <p:sp>
        <p:nvSpPr>
          <p:cNvPr id="9" name="Rectangle 8">
            <a:extLst>
              <a:ext uri="{FF2B5EF4-FFF2-40B4-BE49-F238E27FC236}">
                <a16:creationId xmlns:a16="http://schemas.microsoft.com/office/drawing/2014/main" id="{27B42A6D-15A6-4912-A996-7976DA97D2F3}"/>
              </a:ext>
            </a:extLst>
          </p:cNvPr>
          <p:cNvSpPr/>
          <p:nvPr/>
        </p:nvSpPr>
        <p:spPr>
          <a:xfrm>
            <a:off x="603250" y="3310006"/>
            <a:ext cx="10985500" cy="2146934"/>
          </a:xfrm>
          <a:prstGeom prst="rect">
            <a:avLst/>
          </a:prstGeom>
        </p:spPr>
        <p:txBody>
          <a:bodyPr wrap="square">
            <a:spAutoFit/>
          </a:bodyPr>
          <a:lstStyle/>
          <a:p>
            <a:pPr>
              <a:lnSpc>
                <a:spcPct val="107000"/>
              </a:lnSpc>
              <a:spcAft>
                <a:spcPts val="800"/>
              </a:spcAft>
            </a:pPr>
            <a:r>
              <a:rPr lang="cy-GB" sz="2000" b="1" dirty="0">
                <a:latin typeface="Arial" panose="020B0604020202020204" pitchFamily="34" charset="0"/>
                <a:ea typeface="Calibri" panose="020F0502020204030204" pitchFamily="34" charset="0"/>
                <a:cs typeface="Times New Roman" panose="02020603050405020304" pitchFamily="18" charset="0"/>
              </a:rPr>
              <a:t>GWEITHGAREDD: trafodwch syniadau a ffyrdd i gefnogi plant milwyr yn ystod cyfnodau adleoli. </a:t>
            </a:r>
            <a:br>
              <a:rPr lang="en-GB" sz="2000" b="1" dirty="0">
                <a:latin typeface="Arial" panose="020B0604020202020204" pitchFamily="34" charset="0"/>
                <a:ea typeface="Calibri" panose="020F0502020204030204" pitchFamily="34" charset="0"/>
                <a:cs typeface="Times New Roman" panose="02020603050405020304" pitchFamily="18" charset="0"/>
              </a:rPr>
            </a:br>
            <a:r>
              <a:rPr lang="cy-GB" sz="2000" b="1" dirty="0">
                <a:latin typeface="Arial" panose="020B0604020202020204" pitchFamily="34" charset="0"/>
                <a:ea typeface="Calibri" panose="020F0502020204030204" pitchFamily="34" charset="0"/>
                <a:cs typeface="Times New Roman" panose="02020603050405020304" pitchFamily="18" charset="0"/>
              </a:rPr>
              <a:t>*Gweler Pecyn Gwaith 1 SSCE Cymru. </a:t>
            </a:r>
            <a:r>
              <a:rPr lang="cy-GB" sz="2000" b="1" i="1" dirty="0">
                <a:latin typeface="Arial" panose="020B0604020202020204" pitchFamily="34" charset="0"/>
                <a:ea typeface="Calibri" panose="020F0502020204030204" pitchFamily="34" charset="0"/>
                <a:cs typeface="Times New Roman" panose="02020603050405020304" pitchFamily="18" charset="0"/>
              </a:rPr>
              <a:t>RHESTR WIRIO: </a:t>
            </a:r>
            <a:r>
              <a:rPr lang="cy-GB" sz="2000" b="1" dirty="0">
                <a:latin typeface="Arial" panose="020B0604020202020204" pitchFamily="34" charset="0"/>
                <a:ea typeface="Calibri" panose="020F0502020204030204" pitchFamily="34" charset="0"/>
                <a:cs typeface="Times New Roman" panose="02020603050405020304" pitchFamily="18" charset="0"/>
              </a:rPr>
              <a:t>Awgrymiadau</a:t>
            </a:r>
            <a:r>
              <a:rPr lang="cy-GB" sz="2000" b="1" i="1" dirty="0">
                <a:latin typeface="Arial" panose="020B0604020202020204" pitchFamily="34" charset="0"/>
                <a:ea typeface="Calibri" panose="020F0502020204030204" pitchFamily="34" charset="0"/>
                <a:cs typeface="Times New Roman" panose="02020603050405020304" pitchFamily="18" charset="0"/>
              </a:rPr>
              <a:t> o gamau gweithredu a gweithgareddau ysgol. </a:t>
            </a:r>
            <a:r>
              <a:rPr lang="cy-GB" sz="2000" b="1" dirty="0">
                <a:latin typeface="Arial" panose="020B0604020202020204" pitchFamily="34" charset="0"/>
                <a:ea typeface="Calibri" panose="020F0502020204030204" pitchFamily="34" charset="0"/>
                <a:cs typeface="Times New Roman" panose="02020603050405020304" pitchFamily="18" charset="0"/>
              </a:rPr>
              <a:t>Rhowch fanylion o’r hyn mae’r ysgol yn ei wneud yma.</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1200"/>
              </a:spcAft>
            </a:pPr>
            <a:endParaRPr lang="en-GB" sz="2000" b="1" dirty="0">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922425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575204C5-7295-4A43-B6D9-3672BAD1D003}"/>
              </a:ext>
            </a:extLst>
          </p:cNvPr>
          <p:cNvSpPr/>
          <p:nvPr/>
        </p:nvSpPr>
        <p:spPr>
          <a:xfrm>
            <a:off x="1857171" y="2397503"/>
            <a:ext cx="8912423" cy="1536868"/>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endParaRPr lang="en-US" i="1" dirty="0">
              <a:latin typeface="Arial" panose="020B0604020202020204" pitchFamily="34" charset="0"/>
              <a:cs typeface="Arial" panose="020B0604020202020204" pitchFamily="34" charset="0"/>
            </a:endParaRPr>
          </a:p>
          <a:p>
            <a:pPr>
              <a:lnSpc>
                <a:spcPct val="107000"/>
              </a:lnSpc>
              <a:spcAft>
                <a:spcPts val="800"/>
              </a:spcAft>
            </a:pPr>
            <a:r>
              <a:rPr lang="cy-GB" i="1" dirty="0">
                <a:latin typeface="Arial" panose="020B0604020202020204" pitchFamily="34" charset="0"/>
                <a:ea typeface="Calibri" panose="020F0502020204030204" pitchFamily="34" charset="0"/>
                <a:cs typeface="Times New Roman" panose="02020603050405020304" pitchFamily="18" charset="0"/>
              </a:rPr>
              <a:t>“Rwyf wedi bod i saith ysgol wahanol. Dydw i heb aros mewn un ysgol yn ddigon hir. Rydw i’n meddwl bod hyn yn cael effaith fawr achos mae angen dod o hyd i amser i wneud ffrindiau a cynefino. Mae’n anodd, ond achos mod i wedi gwneud hyn gymaint, dwi’n dod i arfer.” </a:t>
            </a:r>
            <a:br>
              <a:rPr lang="en-US" i="1" dirty="0">
                <a:latin typeface="Arial" panose="020B0604020202020204" pitchFamily="34" charset="0"/>
                <a:ea typeface="Calibri" panose="020F0502020204030204" pitchFamily="34" charset="0"/>
                <a:cs typeface="Times New Roman" panose="02020603050405020304" pitchFamily="18" charset="0"/>
              </a:rPr>
            </a:br>
            <a:r>
              <a:rPr lang="en-US" i="1" dirty="0">
                <a:latin typeface="Arial" panose="020B0604020202020204" pitchFamily="34" charset="0"/>
                <a:ea typeface="Calibri" panose="020F0502020204030204" pitchFamily="34" charset="0"/>
                <a:cs typeface="Times New Roman" panose="02020603050405020304" pitchFamily="18" charset="0"/>
              </a:rPr>
              <a:t>				</a:t>
            </a:r>
            <a:r>
              <a:rPr lang="cy-GB" b="1" dirty="0">
                <a:latin typeface="Arial" panose="020B0604020202020204" pitchFamily="34" charset="0"/>
                <a:ea typeface="Calibri" panose="020F0502020204030204" pitchFamily="34" charset="0"/>
                <a:cs typeface="Times New Roman" panose="02020603050405020304" pitchFamily="18" charset="0"/>
              </a:rPr>
              <a:t>Plentyn Milwr</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endParaRPr lang="en-GB"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570AFD94-889A-4C02-B9F5-E8303E0AE1A0}"/>
              </a:ext>
            </a:extLst>
          </p:cNvPr>
          <p:cNvSpPr txBox="1"/>
          <p:nvPr/>
        </p:nvSpPr>
        <p:spPr>
          <a:xfrm>
            <a:off x="860104" y="410881"/>
            <a:ext cx="10471791" cy="769441"/>
          </a:xfrm>
          <a:prstGeom prst="rect">
            <a:avLst/>
          </a:prstGeom>
          <a:noFill/>
        </p:spPr>
        <p:txBody>
          <a:bodyPr wrap="square" rtlCol="0">
            <a:spAutoFit/>
          </a:bodyPr>
          <a:lstStyle/>
          <a:p>
            <a:pPr algn="ctr"/>
            <a:r>
              <a:rPr lang="en-GB" sz="4400" b="1">
                <a:solidFill>
                  <a:schemeClr val="bg1"/>
                </a:solidFill>
                <a:latin typeface="Arial Rounded MT Bold" panose="020F0704030504030204" pitchFamily="34" charset="0"/>
                <a:ea typeface="Tahoma" panose="020B0604030504040204" pitchFamily="34" charset="0"/>
                <a:cs typeface="Tahoma" panose="020B0604030504040204" pitchFamily="34" charset="0"/>
              </a:rPr>
              <a:t>Profiadau symudedd</a:t>
            </a:r>
            <a:endPar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38729CA2-BDBB-45C5-AC3E-A977EA6E610F}"/>
              </a:ext>
            </a:extLst>
          </p:cNvPr>
          <p:cNvSpPr/>
          <p:nvPr/>
        </p:nvSpPr>
        <p:spPr>
          <a:xfrm>
            <a:off x="2493858" y="1655842"/>
            <a:ext cx="7639051" cy="663580"/>
          </a:xfrm>
          <a:prstGeom prst="rect">
            <a:avLst/>
          </a:prstGeom>
        </p:spPr>
        <p:txBody>
          <a:bodyPr wrap="square">
            <a:spAutoFit/>
          </a:bodyPr>
          <a:lstStyle/>
          <a:p>
            <a:pPr algn="just">
              <a:lnSpc>
                <a:spcPct val="107000"/>
              </a:lnSpc>
              <a:spcAft>
                <a:spcPts val="1200"/>
              </a:spcAft>
            </a:pPr>
            <a:r>
              <a:rPr lang="en-GB" b="1" dirty="0" err="1">
                <a:latin typeface="Arial" panose="020B0604020202020204" pitchFamily="34" charset="0"/>
                <a:ea typeface="Times New Roman" panose="02020603050405020304" pitchFamily="18" charset="0"/>
                <a:cs typeface="Arial" panose="020B0604020202020204" pitchFamily="34" charset="0"/>
              </a:rPr>
              <a:t>Diffiniad</a:t>
            </a:r>
            <a:r>
              <a:rPr lang="en-GB" b="1" dirty="0">
                <a:latin typeface="Arial" panose="020B0604020202020204" pitchFamily="34" charset="0"/>
                <a:ea typeface="Times New Roman" panose="02020603050405020304" pitchFamily="18" charset="0"/>
                <a:cs typeface="Arial" panose="020B0604020202020204" pitchFamily="34" charset="0"/>
              </a:rPr>
              <a:t> o </a:t>
            </a:r>
            <a:r>
              <a:rPr lang="en-GB" b="1" dirty="0" err="1">
                <a:latin typeface="Arial" panose="020B0604020202020204" pitchFamily="34" charset="0"/>
                <a:ea typeface="Times New Roman" panose="02020603050405020304" pitchFamily="18" charset="0"/>
                <a:cs typeface="Arial" panose="020B0604020202020204" pitchFamily="34" charset="0"/>
              </a:rPr>
              <a:t>symudedd</a:t>
            </a:r>
            <a:r>
              <a:rPr lang="en-GB" dirty="0">
                <a:latin typeface="Arial" panose="020B0604020202020204" pitchFamily="34" charset="0"/>
                <a:ea typeface="Times New Roman" panose="02020603050405020304" pitchFamily="18" charset="0"/>
                <a:cs typeface="Arial" panose="020B0604020202020204" pitchFamily="34" charset="0"/>
              </a:rPr>
              <a:t>: </a:t>
            </a:r>
            <a:r>
              <a:rPr lang="en-GB" dirty="0" err="1">
                <a:latin typeface="Arial" panose="020B0604020202020204" pitchFamily="34" charset="0"/>
                <a:ea typeface="Times New Roman" panose="02020603050405020304" pitchFamily="18" charset="0"/>
                <a:cs typeface="Arial" panose="020B0604020202020204" pitchFamily="34" charset="0"/>
              </a:rPr>
              <a:t>symud</a:t>
            </a:r>
            <a:r>
              <a:rPr lang="en-GB" dirty="0">
                <a:latin typeface="Arial" panose="020B0604020202020204" pitchFamily="34" charset="0"/>
                <a:ea typeface="Times New Roman" panose="02020603050405020304" pitchFamily="18" charset="0"/>
                <a:cs typeface="Arial" panose="020B0604020202020204" pitchFamily="34" charset="0"/>
              </a:rPr>
              <a:t>/</a:t>
            </a:r>
            <a:r>
              <a:rPr lang="en-GB" dirty="0" err="1">
                <a:latin typeface="Arial" panose="020B0604020202020204" pitchFamily="34" charset="0"/>
                <a:ea typeface="Times New Roman" panose="02020603050405020304" pitchFamily="18" charset="0"/>
                <a:cs typeface="Arial" panose="020B0604020202020204" pitchFamily="34" charset="0"/>
              </a:rPr>
              <a:t>adleoli</a:t>
            </a:r>
            <a:r>
              <a:rPr lang="en-GB" dirty="0">
                <a:latin typeface="Arial" panose="020B0604020202020204" pitchFamily="34" charset="0"/>
                <a:ea typeface="Times New Roman" panose="02020603050405020304" pitchFamily="18" charset="0"/>
                <a:cs typeface="Arial" panose="020B0604020202020204" pitchFamily="34" charset="0"/>
              </a:rPr>
              <a:t> yn </a:t>
            </a:r>
            <a:r>
              <a:rPr lang="en-GB" dirty="0" err="1">
                <a:latin typeface="Arial" panose="020B0604020202020204" pitchFamily="34" charset="0"/>
                <a:ea typeface="Times New Roman" panose="02020603050405020304" pitchFamily="18" charset="0"/>
                <a:cs typeface="Arial" panose="020B0604020202020204" pitchFamily="34" charset="0"/>
              </a:rPr>
              <a:t>seiliedig</a:t>
            </a:r>
            <a:r>
              <a:rPr lang="en-GB" dirty="0">
                <a:latin typeface="Arial" panose="020B0604020202020204" pitchFamily="34" charset="0"/>
                <a:ea typeface="Times New Roman" panose="02020603050405020304" pitchFamily="18" charset="0"/>
                <a:cs typeface="Arial" panose="020B0604020202020204" pitchFamily="34" charset="0"/>
              </a:rPr>
              <a:t> </a:t>
            </a:r>
            <a:r>
              <a:rPr lang="en-GB" dirty="0" err="1">
                <a:latin typeface="Arial" panose="020B0604020202020204" pitchFamily="34" charset="0"/>
                <a:ea typeface="Times New Roman" panose="02020603050405020304" pitchFamily="18" charset="0"/>
                <a:cs typeface="Arial" panose="020B0604020202020204" pitchFamily="34" charset="0"/>
              </a:rPr>
              <a:t>ar</a:t>
            </a:r>
            <a:r>
              <a:rPr lang="en-GB" dirty="0">
                <a:latin typeface="Arial" panose="020B0604020202020204" pitchFamily="34" charset="0"/>
                <a:ea typeface="Times New Roman" panose="02020603050405020304" pitchFamily="18" charset="0"/>
                <a:cs typeface="Arial" panose="020B0604020202020204" pitchFamily="34" charset="0"/>
              </a:rPr>
              <a:t> </a:t>
            </a:r>
            <a:r>
              <a:rPr lang="en-GB" dirty="0" err="1">
                <a:latin typeface="Arial" panose="020B0604020202020204" pitchFamily="34" charset="0"/>
                <a:ea typeface="Times New Roman" panose="02020603050405020304" pitchFamily="18" charset="0"/>
                <a:cs typeface="Arial" panose="020B0604020202020204" pitchFamily="34" charset="0"/>
              </a:rPr>
              <a:t>anghenion</a:t>
            </a:r>
            <a:r>
              <a:rPr lang="en-GB" dirty="0">
                <a:latin typeface="Arial" panose="020B0604020202020204" pitchFamily="34" charset="0"/>
                <a:ea typeface="Times New Roman" panose="02020603050405020304" pitchFamily="18" charset="0"/>
                <a:cs typeface="Arial" panose="020B0604020202020204" pitchFamily="34" charset="0"/>
              </a:rPr>
              <a:t> </a:t>
            </a:r>
            <a:r>
              <a:rPr lang="en-GB" dirty="0" err="1">
                <a:latin typeface="Arial" panose="020B0604020202020204" pitchFamily="34" charset="0"/>
                <a:ea typeface="Times New Roman" panose="02020603050405020304" pitchFamily="18" charset="0"/>
                <a:cs typeface="Arial" panose="020B0604020202020204" pitchFamily="34" charset="0"/>
              </a:rPr>
              <a:t>gweithredol</a:t>
            </a:r>
            <a:r>
              <a:rPr lang="en-GB" dirty="0">
                <a:latin typeface="Arial" panose="020B0604020202020204" pitchFamily="34" charset="0"/>
                <a:ea typeface="Times New Roman" panose="02020603050405020304" pitchFamily="18" charset="0"/>
                <a:cs typeface="Arial" panose="020B0604020202020204" pitchFamily="34" charset="0"/>
              </a:rPr>
              <a:t>.</a:t>
            </a:r>
            <a:endParaRPr lang="en-GB" dirty="0">
              <a:latin typeface="Arial" panose="020B0604020202020204" pitchFamily="34" charset="0"/>
              <a:ea typeface="Calibri" panose="020F050202020403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691F5CDA-FE78-43AB-8474-E3CEA42C9032}"/>
              </a:ext>
            </a:extLst>
          </p:cNvPr>
          <p:cNvSpPr/>
          <p:nvPr/>
        </p:nvSpPr>
        <p:spPr>
          <a:xfrm>
            <a:off x="1394566" y="4150779"/>
            <a:ext cx="9837632" cy="1680005"/>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i="1" dirty="0">
                <a:latin typeface="Arial" panose="020B0604020202020204" pitchFamily="34" charset="0"/>
                <a:cs typeface="Arial" panose="020B0604020202020204" pitchFamily="34" charset="0"/>
              </a:rPr>
              <a:t> </a:t>
            </a:r>
            <a:r>
              <a:rPr lang="en-GB" i="1" dirty="0">
                <a:latin typeface="Arial" panose="020B0604020202020204" pitchFamily="34" charset="0"/>
                <a:ea typeface="Calibri" panose="020F0502020204030204" pitchFamily="34" charset="0"/>
                <a:cs typeface="Times New Roman" panose="02020603050405020304" pitchFamily="18" charset="0"/>
              </a:rPr>
              <a:t> </a:t>
            </a:r>
            <a:r>
              <a:rPr lang="cy-GB" i="1" dirty="0">
                <a:latin typeface="Arial" panose="020B0604020202020204" pitchFamily="34" charset="0"/>
                <a:ea typeface="Calibri" panose="020F0502020204030204" pitchFamily="34" charset="0"/>
                <a:cs typeface="Times New Roman" panose="02020603050405020304" pitchFamily="18" charset="0"/>
              </a:rPr>
              <a:t>“Roeddwn yn Ysgol </a:t>
            </a:r>
            <a:r>
              <a:rPr lang="cy-GB" i="1" dirty="0" err="1">
                <a:latin typeface="Arial" panose="020B0604020202020204" pitchFamily="34" charset="0"/>
                <a:ea typeface="Calibri" panose="020F0502020204030204" pitchFamily="34" charset="0"/>
                <a:cs typeface="Times New Roman" panose="02020603050405020304" pitchFamily="18" charset="0"/>
              </a:rPr>
              <a:t>Episkopi</a:t>
            </a:r>
            <a:r>
              <a:rPr lang="cy-GB" i="1" dirty="0">
                <a:latin typeface="Arial" panose="020B0604020202020204" pitchFamily="34" charset="0"/>
                <a:ea typeface="Calibri" panose="020F0502020204030204" pitchFamily="34" charset="0"/>
                <a:cs typeface="Times New Roman" panose="02020603050405020304" pitchFamily="18" charset="0"/>
              </a:rPr>
              <a:t> yn Cyprus. Mi wnes i fwynhau! Pan ddywedodd dad wrtha i dair neu bedair wythnos cyn i ni adael, roeddwn yn siomedig, oherwydd cefais amser gwych yno, ond roeddwn yn gwybod nad oeddwn yn gallu gwneud dim byd, felly roedd rhaid cario ‘mlaen.” </a:t>
            </a:r>
            <a:br>
              <a:rPr lang="en-GB" i="1" dirty="0">
                <a:latin typeface="Arial" panose="020B0604020202020204" pitchFamily="34" charset="0"/>
                <a:ea typeface="Calibri" panose="020F0502020204030204" pitchFamily="34" charset="0"/>
                <a:cs typeface="Times New Roman" panose="02020603050405020304" pitchFamily="18" charset="0"/>
              </a:rPr>
            </a:br>
            <a:r>
              <a:rPr lang="cy-GB" b="1" dirty="0">
                <a:latin typeface="Arial" panose="020B0604020202020204" pitchFamily="34" charset="0"/>
                <a:ea typeface="Calibri" panose="020F0502020204030204" pitchFamily="34" charset="0"/>
                <a:cs typeface="Times New Roman" panose="02020603050405020304" pitchFamily="18" charset="0"/>
              </a:rPr>
              <a:t>Plentyn Milwr</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Oval 9">
            <a:extLst>
              <a:ext uri="{FF2B5EF4-FFF2-40B4-BE49-F238E27FC236}">
                <a16:creationId xmlns:a16="http://schemas.microsoft.com/office/drawing/2014/main" id="{A0A0BE02-02CD-4AC1-AA2C-AB6563004242}"/>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0669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570AFD94-889A-4C02-B9F5-E8303E0AE1A0}"/>
              </a:ext>
            </a:extLst>
          </p:cNvPr>
          <p:cNvSpPr txBox="1"/>
          <p:nvPr/>
        </p:nvSpPr>
        <p:spPr>
          <a:xfrm>
            <a:off x="902466" y="410881"/>
            <a:ext cx="10387068" cy="769441"/>
          </a:xfrm>
          <a:prstGeom prst="rect">
            <a:avLst/>
          </a:prstGeom>
          <a:noFill/>
        </p:spPr>
        <p:txBody>
          <a:bodyPr wrap="square" rtlCol="0">
            <a:spAutoFit/>
          </a:bodyPr>
          <a:lstStyle/>
          <a:p>
            <a:pPr algn="ctr"/>
            <a:r>
              <a:rPr lang="en-GB" sz="44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Gwybodaeth</a:t>
            </a:r>
            <a:r>
              <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 am y </a:t>
            </a:r>
            <a:r>
              <a:rPr lang="en-GB" sz="44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cyflwyniad</a:t>
            </a:r>
            <a:r>
              <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 </a:t>
            </a:r>
          </a:p>
        </p:txBody>
      </p:sp>
      <p:sp>
        <p:nvSpPr>
          <p:cNvPr id="3" name="TextBox 2">
            <a:extLst>
              <a:ext uri="{FF2B5EF4-FFF2-40B4-BE49-F238E27FC236}">
                <a16:creationId xmlns:a16="http://schemas.microsoft.com/office/drawing/2014/main" id="{7DC3E370-F364-4D90-A3CC-77C37C85019C}"/>
              </a:ext>
            </a:extLst>
          </p:cNvPr>
          <p:cNvSpPr txBox="1"/>
          <p:nvPr/>
        </p:nvSpPr>
        <p:spPr>
          <a:xfrm>
            <a:off x="958648" y="2017416"/>
            <a:ext cx="10387068" cy="2862322"/>
          </a:xfrm>
          <a:prstGeom prst="rect">
            <a:avLst/>
          </a:prstGeom>
          <a:noFill/>
        </p:spPr>
        <p:txBody>
          <a:bodyPr wrap="square" rtlCol="0">
            <a:spAutoFit/>
          </a:bodyPr>
          <a:lstStyle/>
          <a:p>
            <a:pPr algn="just"/>
            <a:r>
              <a:rPr lang="en-GB" dirty="0" err="1">
                <a:latin typeface="Arial" panose="020B0604020202020204" pitchFamily="34" charset="0"/>
                <a:ea typeface="Tahoma" panose="020B0604030504040204" pitchFamily="34" charset="0"/>
                <a:cs typeface="Arial" panose="020B0604020202020204" pitchFamily="34" charset="0"/>
              </a:rPr>
              <a:t>Pwrpas</a:t>
            </a:r>
            <a:r>
              <a:rPr lang="en-GB" dirty="0">
                <a:latin typeface="Arial" panose="020B0604020202020204" pitchFamily="34" charset="0"/>
                <a:ea typeface="Tahoma" panose="020B0604030504040204" pitchFamily="34" charset="0"/>
                <a:cs typeface="Arial" panose="020B0604020202020204" pitchFamily="34" charset="0"/>
              </a:rPr>
              <a:t> y </a:t>
            </a:r>
            <a:r>
              <a:rPr lang="en-GB" dirty="0" err="1">
                <a:latin typeface="Arial" panose="020B0604020202020204" pitchFamily="34" charset="0"/>
                <a:ea typeface="Tahoma" panose="020B0604030504040204" pitchFamily="34" charset="0"/>
                <a:cs typeface="Arial" panose="020B0604020202020204" pitchFamily="34" charset="0"/>
              </a:rPr>
              <a:t>cyflwyniad</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hwn</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yw</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codi</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ymwybyddiaeth</a:t>
            </a:r>
            <a:r>
              <a:rPr lang="en-GB" dirty="0">
                <a:latin typeface="Arial" panose="020B0604020202020204" pitchFamily="34" charset="0"/>
                <a:ea typeface="Tahoma" panose="020B0604030504040204" pitchFamily="34" charset="0"/>
                <a:cs typeface="Arial" panose="020B0604020202020204" pitchFamily="34" charset="0"/>
              </a:rPr>
              <a:t> o </a:t>
            </a:r>
            <a:r>
              <a:rPr lang="en-GB" dirty="0" err="1">
                <a:latin typeface="Arial" panose="020B0604020202020204" pitchFamily="34" charset="0"/>
                <a:ea typeface="Tahoma" panose="020B0604030504040204" pitchFamily="34" charset="0"/>
                <a:cs typeface="Arial" panose="020B0604020202020204" pitchFamily="34" charset="0"/>
              </a:rPr>
              <a:t>brofiadau</a:t>
            </a:r>
            <a:r>
              <a:rPr lang="en-GB" dirty="0">
                <a:latin typeface="Arial" panose="020B0604020202020204" pitchFamily="34" charset="0"/>
                <a:ea typeface="Tahoma" panose="020B0604030504040204" pitchFamily="34" charset="0"/>
                <a:cs typeface="Arial" panose="020B0604020202020204" pitchFamily="34" charset="0"/>
              </a:rPr>
              <a:t> plant </a:t>
            </a:r>
            <a:r>
              <a:rPr lang="en-GB" dirty="0" err="1">
                <a:latin typeface="Arial" panose="020B0604020202020204" pitchFamily="34" charset="0"/>
                <a:ea typeface="Tahoma" panose="020B0604030504040204" pitchFamily="34" charset="0"/>
                <a:cs typeface="Arial" panose="020B0604020202020204" pitchFamily="34" charset="0"/>
              </a:rPr>
              <a:t>milwyr</a:t>
            </a:r>
            <a:r>
              <a:rPr lang="en-GB" dirty="0">
                <a:latin typeface="Arial" panose="020B0604020202020204" pitchFamily="34" charset="0"/>
                <a:ea typeface="Tahoma" panose="020B0604030504040204" pitchFamily="34" charset="0"/>
                <a:cs typeface="Arial" panose="020B0604020202020204" pitchFamily="34" charset="0"/>
              </a:rPr>
              <a:t>.</a:t>
            </a:r>
          </a:p>
          <a:p>
            <a:pPr algn="just"/>
            <a:endParaRPr lang="en-GB" dirty="0">
              <a:latin typeface="Arial" panose="020B0604020202020204" pitchFamily="34" charset="0"/>
              <a:ea typeface="Tahoma" panose="020B0604030504040204" pitchFamily="34" charset="0"/>
              <a:cs typeface="Arial" panose="020B0604020202020204" pitchFamily="34" charset="0"/>
            </a:endParaRPr>
          </a:p>
          <a:p>
            <a:pPr algn="just"/>
            <a:r>
              <a:rPr lang="en-GB" dirty="0" err="1">
                <a:latin typeface="Arial" panose="020B0604020202020204" pitchFamily="34" charset="0"/>
                <a:ea typeface="Tahoma" panose="020B0604030504040204" pitchFamily="34" charset="0"/>
                <a:cs typeface="Arial" panose="020B0604020202020204" pitchFamily="34" charset="0"/>
              </a:rPr>
              <a:t>Cafodd</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ei</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gynhyrchu</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ar</a:t>
            </a:r>
            <a:r>
              <a:rPr lang="en-GB" dirty="0">
                <a:latin typeface="Arial" panose="020B0604020202020204" pitchFamily="34" charset="0"/>
                <a:ea typeface="Tahoma" panose="020B0604030504040204" pitchFamily="34" charset="0"/>
                <a:cs typeface="Arial" panose="020B0604020202020204" pitchFamily="34" charset="0"/>
              </a:rPr>
              <a:t> y </a:t>
            </a:r>
            <a:r>
              <a:rPr lang="en-GB" dirty="0" err="1">
                <a:latin typeface="Arial" panose="020B0604020202020204" pitchFamily="34" charset="0"/>
                <a:ea typeface="Tahoma" panose="020B0604030504040204" pitchFamily="34" charset="0"/>
                <a:cs typeface="Arial" panose="020B0604020202020204" pitchFamily="34" charset="0"/>
              </a:rPr>
              <a:t>cyd</a:t>
            </a:r>
            <a:r>
              <a:rPr lang="en-GB" dirty="0">
                <a:latin typeface="Arial" panose="020B0604020202020204" pitchFamily="34" charset="0"/>
                <a:ea typeface="Tahoma" panose="020B0604030504040204" pitchFamily="34" charset="0"/>
                <a:cs typeface="Arial" panose="020B0604020202020204" pitchFamily="34" charset="0"/>
              </a:rPr>
              <a:t> â </a:t>
            </a:r>
            <a:r>
              <a:rPr lang="en-GB" dirty="0" err="1">
                <a:latin typeface="Arial" panose="020B0604020202020204" pitchFamily="34" charset="0"/>
                <a:ea typeface="Tahoma" panose="020B0604030504040204" pitchFamily="34" charset="0"/>
                <a:cs typeface="Arial" panose="020B0604020202020204" pitchFamily="34" charset="0"/>
              </a:rPr>
              <a:t>budd-ddeiliaid</a:t>
            </a:r>
            <a:r>
              <a:rPr lang="en-GB" dirty="0">
                <a:latin typeface="Arial" panose="020B0604020202020204" pitchFamily="34" charset="0"/>
                <a:ea typeface="Tahoma" panose="020B0604030504040204" pitchFamily="34" charset="0"/>
                <a:cs typeface="Arial" panose="020B0604020202020204" pitchFamily="34" charset="0"/>
              </a:rPr>
              <a:t> SSCE Cymru, </a:t>
            </a:r>
            <a:r>
              <a:rPr lang="en-GB" dirty="0" err="1">
                <a:latin typeface="Arial" panose="020B0604020202020204" pitchFamily="34" charset="0"/>
                <a:ea typeface="Tahoma" panose="020B0604030504040204" pitchFamily="34" charset="0"/>
                <a:cs typeface="Arial" panose="020B0604020202020204" pitchFamily="34" charset="0"/>
              </a:rPr>
              <a:t>gan</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gynnwys</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ysgolion</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rhwydweithiau</a:t>
            </a:r>
            <a:r>
              <a:rPr lang="en-GB" dirty="0">
                <a:latin typeface="Arial" panose="020B0604020202020204" pitchFamily="34" charset="0"/>
                <a:ea typeface="Tahoma" panose="020B0604030504040204" pitchFamily="34" charset="0"/>
                <a:cs typeface="Arial" panose="020B0604020202020204" pitchFamily="34" charset="0"/>
              </a:rPr>
              <a:t> ac </a:t>
            </a:r>
            <a:r>
              <a:rPr lang="en-GB" dirty="0" err="1">
                <a:latin typeface="Arial" panose="020B0604020202020204" pitchFamily="34" charset="0"/>
                <a:ea typeface="Tahoma" panose="020B0604030504040204" pitchFamily="34" charset="0"/>
                <a:cs typeface="Arial" panose="020B0604020202020204" pitchFamily="34" charset="0"/>
              </a:rPr>
              <a:t>elusennau’r</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Lluoedd</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Arfog</a:t>
            </a:r>
            <a:r>
              <a:rPr lang="en-GB" dirty="0">
                <a:latin typeface="Arial" panose="020B0604020202020204" pitchFamily="34" charset="0"/>
                <a:ea typeface="Tahoma" panose="020B0604030504040204" pitchFamily="34" charset="0"/>
                <a:cs typeface="Arial" panose="020B0604020202020204" pitchFamily="34" charset="0"/>
              </a:rPr>
              <a:t> a </a:t>
            </a:r>
            <a:r>
              <a:rPr lang="en-GB" dirty="0" err="1">
                <a:latin typeface="Arial" panose="020B0604020202020204" pitchFamily="34" charset="0"/>
                <a:ea typeface="Tahoma" panose="020B0604030504040204" pitchFamily="34" charset="0"/>
                <a:cs typeface="Arial" panose="020B0604020202020204" pitchFamily="34" charset="0"/>
              </a:rPr>
              <a:t>gweithwyr</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addysg</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proffesiynol</a:t>
            </a:r>
            <a:r>
              <a:rPr lang="en-GB" dirty="0">
                <a:latin typeface="Arial" panose="020B0604020202020204" pitchFamily="34" charset="0"/>
                <a:ea typeface="Tahoma" panose="020B0604030504040204" pitchFamily="34" charset="0"/>
                <a:cs typeface="Arial" panose="020B0604020202020204" pitchFamily="34" charset="0"/>
              </a:rPr>
              <a:t>. </a:t>
            </a:r>
          </a:p>
          <a:p>
            <a:pPr algn="just"/>
            <a:endParaRPr lang="en-GB" dirty="0">
              <a:latin typeface="Arial" panose="020B0604020202020204" pitchFamily="34" charset="0"/>
              <a:ea typeface="Tahoma" panose="020B0604030504040204" pitchFamily="34" charset="0"/>
              <a:cs typeface="Arial" panose="020B0604020202020204" pitchFamily="34" charset="0"/>
            </a:endParaRPr>
          </a:p>
          <a:p>
            <a:pPr algn="just"/>
            <a:r>
              <a:rPr lang="en-GB" dirty="0" err="1">
                <a:latin typeface="Arial" panose="020B0604020202020204" pitchFamily="34" charset="0"/>
                <a:ea typeface="Tahoma" panose="020B0604030504040204" pitchFamily="34" charset="0"/>
                <a:cs typeface="Arial" panose="020B0604020202020204" pitchFamily="34" charset="0"/>
              </a:rPr>
              <a:t>Mae’n</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tynnu</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ar</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brofiadau</a:t>
            </a:r>
            <a:r>
              <a:rPr lang="en-GB" dirty="0">
                <a:latin typeface="Arial" panose="020B0604020202020204" pitchFamily="34" charset="0"/>
                <a:ea typeface="Tahoma" panose="020B0604030504040204" pitchFamily="34" charset="0"/>
                <a:cs typeface="Arial" panose="020B0604020202020204" pitchFamily="34" charset="0"/>
              </a:rPr>
              <a:t> a </a:t>
            </a:r>
            <a:r>
              <a:rPr lang="en-GB" dirty="0" err="1">
                <a:latin typeface="Arial" panose="020B0604020202020204" pitchFamily="34" charset="0"/>
                <a:ea typeface="Tahoma" panose="020B0604030504040204" pitchFamily="34" charset="0"/>
                <a:cs typeface="Arial" panose="020B0604020202020204" pitchFamily="34" charset="0"/>
              </a:rPr>
              <a:t>heriau</a:t>
            </a:r>
            <a:r>
              <a:rPr lang="en-GB" dirty="0">
                <a:latin typeface="Arial" panose="020B0604020202020204" pitchFamily="34" charset="0"/>
                <a:ea typeface="Tahoma" panose="020B0604030504040204" pitchFamily="34" charset="0"/>
                <a:cs typeface="Arial" panose="020B0604020202020204" pitchFamily="34" charset="0"/>
              </a:rPr>
              <a:t> plant a </a:t>
            </a:r>
            <a:r>
              <a:rPr lang="en-GB" dirty="0" err="1">
                <a:latin typeface="Arial" panose="020B0604020202020204" pitchFamily="34" charset="0"/>
                <a:ea typeface="Tahoma" panose="020B0604030504040204" pitchFamily="34" charset="0"/>
                <a:cs typeface="Arial" panose="020B0604020202020204" pitchFamily="34" charset="0"/>
              </a:rPr>
              <a:t>theuluoedd</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milwyr</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yng</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Nghymru</a:t>
            </a:r>
            <a:r>
              <a:rPr lang="en-GB" dirty="0">
                <a:latin typeface="Arial" panose="020B0604020202020204" pitchFamily="34" charset="0"/>
                <a:ea typeface="Tahoma" panose="020B0604030504040204" pitchFamily="34" charset="0"/>
                <a:cs typeface="Arial" panose="020B0604020202020204" pitchFamily="34" charset="0"/>
              </a:rPr>
              <a:t> ac yn </a:t>
            </a:r>
            <a:r>
              <a:rPr lang="en-GB" dirty="0" err="1">
                <a:latin typeface="Arial" panose="020B0604020202020204" pitchFamily="34" charset="0"/>
                <a:ea typeface="Tahoma" panose="020B0604030504040204" pitchFamily="34" charset="0"/>
                <a:cs typeface="Arial" panose="020B0604020202020204" pitchFamily="34" charset="0"/>
              </a:rPr>
              <a:t>defnyddio</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enghreifftiau</a:t>
            </a:r>
            <a:r>
              <a:rPr lang="en-GB" dirty="0">
                <a:latin typeface="Arial" panose="020B0604020202020204" pitchFamily="34" charset="0"/>
                <a:ea typeface="Tahoma" panose="020B0604030504040204" pitchFamily="34" charset="0"/>
                <a:cs typeface="Arial" panose="020B0604020202020204" pitchFamily="34" charset="0"/>
              </a:rPr>
              <a:t> o </a:t>
            </a:r>
            <a:r>
              <a:rPr lang="en-GB" dirty="0" err="1">
                <a:latin typeface="Arial" panose="020B0604020202020204" pitchFamily="34" charset="0"/>
                <a:ea typeface="Tahoma" panose="020B0604030504040204" pitchFamily="34" charset="0"/>
                <a:cs typeface="Arial" panose="020B0604020202020204" pitchFamily="34" charset="0"/>
              </a:rPr>
              <a:t>arferion</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gorau</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a’r</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gwersi</a:t>
            </a:r>
            <a:r>
              <a:rPr lang="en-GB" dirty="0">
                <a:latin typeface="Arial" panose="020B0604020202020204" pitchFamily="34" charset="0"/>
                <a:ea typeface="Tahoma" panose="020B0604030504040204" pitchFamily="34" charset="0"/>
                <a:cs typeface="Arial" panose="020B0604020202020204" pitchFamily="34" charset="0"/>
              </a:rPr>
              <a:t> a </a:t>
            </a:r>
            <a:r>
              <a:rPr lang="en-GB" dirty="0" err="1">
                <a:latin typeface="Arial" panose="020B0604020202020204" pitchFamily="34" charset="0"/>
                <a:ea typeface="Tahoma" panose="020B0604030504040204" pitchFamily="34" charset="0"/>
                <a:cs typeface="Arial" panose="020B0604020202020204" pitchFamily="34" charset="0"/>
              </a:rPr>
              <a:t>ddysgwyd</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ar</a:t>
            </a:r>
            <a:r>
              <a:rPr lang="en-GB" dirty="0">
                <a:latin typeface="Arial" panose="020B0604020202020204" pitchFamily="34" charset="0"/>
                <a:ea typeface="Tahoma" panose="020B0604030504040204" pitchFamily="34" charset="0"/>
                <a:cs typeface="Arial" panose="020B0604020202020204" pitchFamily="34" charset="0"/>
              </a:rPr>
              <a:t> draws </a:t>
            </a:r>
            <a:r>
              <a:rPr lang="en-GB" dirty="0" err="1">
                <a:latin typeface="Arial" panose="020B0604020202020204" pitchFamily="34" charset="0"/>
                <a:ea typeface="Tahoma" panose="020B0604030504040204" pitchFamily="34" charset="0"/>
                <a:cs typeface="Arial" panose="020B0604020202020204" pitchFamily="34" charset="0"/>
              </a:rPr>
              <a:t>lleoliadau</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gwahanol</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i</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gynorthwyo</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anghenion</a:t>
            </a:r>
            <a:r>
              <a:rPr lang="en-GB" dirty="0">
                <a:latin typeface="Arial" panose="020B0604020202020204" pitchFamily="34" charset="0"/>
                <a:ea typeface="Tahoma" panose="020B0604030504040204" pitchFamily="34" charset="0"/>
                <a:cs typeface="Arial" panose="020B0604020202020204" pitchFamily="34" charset="0"/>
              </a:rPr>
              <a:t> plant </a:t>
            </a:r>
            <a:r>
              <a:rPr lang="en-GB" dirty="0" err="1">
                <a:latin typeface="Arial" panose="020B0604020202020204" pitchFamily="34" charset="0"/>
                <a:ea typeface="Tahoma" panose="020B0604030504040204" pitchFamily="34" charset="0"/>
                <a:cs typeface="Arial" panose="020B0604020202020204" pitchFamily="34" charset="0"/>
              </a:rPr>
              <a:t>milwyr</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mewn</a:t>
            </a:r>
            <a:r>
              <a:rPr lang="en-GB" dirty="0">
                <a:latin typeface="Arial" panose="020B0604020202020204" pitchFamily="34" charset="0"/>
                <a:ea typeface="Tahoma" panose="020B0604030504040204" pitchFamily="34" charset="0"/>
                <a:cs typeface="Arial" panose="020B0604020202020204" pitchFamily="34" charset="0"/>
              </a:rPr>
              <a:t> </a:t>
            </a:r>
            <a:r>
              <a:rPr lang="en-GB" dirty="0" err="1">
                <a:latin typeface="Arial" panose="020B0604020202020204" pitchFamily="34" charset="0"/>
                <a:ea typeface="Tahoma" panose="020B0604030504040204" pitchFamily="34" charset="0"/>
                <a:cs typeface="Arial" panose="020B0604020202020204" pitchFamily="34" charset="0"/>
              </a:rPr>
              <a:t>addysg</a:t>
            </a:r>
            <a:r>
              <a:rPr lang="en-GB" dirty="0">
                <a:latin typeface="Arial" panose="020B0604020202020204" pitchFamily="34" charset="0"/>
                <a:ea typeface="Tahoma" panose="020B0604030504040204" pitchFamily="34" charset="0"/>
                <a:cs typeface="Arial" panose="020B0604020202020204" pitchFamily="34" charset="0"/>
              </a:rPr>
              <a:t>.</a:t>
            </a:r>
          </a:p>
          <a:p>
            <a:pPr algn="just"/>
            <a:endParaRPr lang="en-GB" dirty="0">
              <a:latin typeface="Arial" panose="020B0604020202020204" pitchFamily="34" charset="0"/>
              <a:ea typeface="Tahoma" panose="020B060403050404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86457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6915150" cy="1070508"/>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4400" b="1" dirty="0" err="1">
                <a:latin typeface="Arial Rounded MT Bold" panose="020F0704030504030204" pitchFamily="34" charset="0"/>
              </a:rPr>
              <a:t>Symudedd</a:t>
            </a:r>
            <a:endParaRPr lang="en-GB" sz="4400" b="1" dirty="0">
              <a:latin typeface="Arial Rounded MT Bold" panose="020F0704030504030204" pitchFamily="34" charset="0"/>
            </a:endParaRPr>
          </a:p>
        </p:txBody>
      </p:sp>
      <p:sp>
        <p:nvSpPr>
          <p:cNvPr id="2" name="Rectangle 1">
            <a:extLst>
              <a:ext uri="{FF2B5EF4-FFF2-40B4-BE49-F238E27FC236}">
                <a16:creationId xmlns:a16="http://schemas.microsoft.com/office/drawing/2014/main" id="{B99CE19E-62DB-4D7E-8D52-F351003AB9C1}"/>
              </a:ext>
            </a:extLst>
          </p:cNvPr>
          <p:cNvSpPr/>
          <p:nvPr/>
        </p:nvSpPr>
        <p:spPr>
          <a:xfrm>
            <a:off x="1124058" y="1637318"/>
            <a:ext cx="4517970" cy="3416320"/>
          </a:xfrm>
          <a:prstGeom prst="rect">
            <a:avLst/>
          </a:prstGeom>
        </p:spPr>
        <p:txBody>
          <a:bodyPr wrap="square">
            <a:spAutoFit/>
          </a:bodyPr>
          <a:lstStyle/>
          <a:p>
            <a:pPr algn="just"/>
            <a:r>
              <a:rPr lang="en-GB" dirty="0" err="1">
                <a:latin typeface="Arial" panose="020B0604020202020204" pitchFamily="34" charset="0"/>
                <a:cs typeface="Arial" panose="020B0604020202020204" pitchFamily="34" charset="0"/>
              </a:rPr>
              <a:t>Mae’n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debygol</a:t>
            </a:r>
            <a:r>
              <a:rPr lang="en-GB" dirty="0">
                <a:latin typeface="Arial" panose="020B0604020202020204" pitchFamily="34" charset="0"/>
                <a:cs typeface="Arial" panose="020B0604020202020204" pitchFamily="34" charset="0"/>
              </a:rPr>
              <a:t> y </a:t>
            </a:r>
            <a:r>
              <a:rPr lang="en-GB" dirty="0" err="1">
                <a:latin typeface="Arial" panose="020B0604020202020204" pitchFamily="34" charset="0"/>
                <a:cs typeface="Arial" panose="020B0604020202020204" pitchFamily="34" charset="0"/>
              </a:rPr>
              <a:t>bydd</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angen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bersonél</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gwasanaeth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symud</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wahanol</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leoliadau</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penodiad</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nifer</a:t>
            </a:r>
            <a:r>
              <a:rPr lang="en-GB" dirty="0">
                <a:latin typeface="Arial" panose="020B0604020202020204" pitchFamily="34" charset="0"/>
                <a:cs typeface="Arial" panose="020B0604020202020204" pitchFamily="34" charset="0"/>
              </a:rPr>
              <a:t> o </a:t>
            </a:r>
            <a:r>
              <a:rPr lang="en-GB" dirty="0" err="1">
                <a:latin typeface="Arial" panose="020B0604020202020204" pitchFamily="34" charset="0"/>
                <a:cs typeface="Arial" panose="020B0604020202020204" pitchFamily="34" charset="0"/>
              </a:rPr>
              <a:t>weithiau</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trwy</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gydol</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eu</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gyrfa</a:t>
            </a:r>
            <a:r>
              <a:rPr lang="en-GB" dirty="0">
                <a:latin typeface="Arial" panose="020B0604020202020204" pitchFamily="34" charset="0"/>
                <a:cs typeface="Arial" panose="020B0604020202020204" pitchFamily="34" charset="0"/>
              </a:rPr>
              <a:t>.</a:t>
            </a:r>
          </a:p>
          <a:p>
            <a:pPr algn="just"/>
            <a:r>
              <a:rPr lang="en-GB" dirty="0">
                <a:latin typeface="Arial" panose="020B0604020202020204" pitchFamily="34" charset="0"/>
                <a:cs typeface="Arial" panose="020B0604020202020204" pitchFamily="34" charset="0"/>
              </a:rPr>
              <a:t>Gall y </a:t>
            </a:r>
            <a:r>
              <a:rPr lang="en-GB" dirty="0" err="1">
                <a:latin typeface="Arial" panose="020B0604020202020204" pitchFamily="34" charset="0"/>
                <a:cs typeface="Arial" panose="020B0604020202020204" pitchFamily="34" charset="0"/>
              </a:rPr>
              <a:t>rhain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gael</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eu</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trefnu</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ymlaen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llawn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neu</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gallent</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ddigwydd</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ar</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fyr</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rybudd</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ond</a:t>
            </a:r>
            <a:r>
              <a:rPr lang="en-GB" dirty="0">
                <a:latin typeface="Arial" panose="020B0604020202020204" pitchFamily="34" charset="0"/>
                <a:cs typeface="Arial" panose="020B0604020202020204" pitchFamily="34" charset="0"/>
              </a:rPr>
              <a:t> yn y pen draw </a:t>
            </a:r>
            <a:r>
              <a:rPr lang="en-GB" dirty="0" err="1">
                <a:latin typeface="Arial" panose="020B0604020202020204" pitchFamily="34" charset="0"/>
                <a:cs typeface="Arial" panose="020B0604020202020204" pitchFamily="34" charset="0"/>
              </a:rPr>
              <a:t>mae’r</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goblygiadau</a:t>
            </a:r>
            <a:r>
              <a:rPr lang="en-GB" dirty="0">
                <a:latin typeface="Arial" panose="020B0604020202020204" pitchFamily="34" charset="0"/>
                <a:cs typeface="Arial" panose="020B0604020202020204" pitchFamily="34" charset="0"/>
              </a:rPr>
              <a:t> yn </a:t>
            </a:r>
            <a:r>
              <a:rPr lang="en-GB" dirty="0" err="1">
                <a:latin typeface="Arial" panose="020B0604020202020204" pitchFamily="34" charset="0"/>
                <a:cs typeface="Arial" panose="020B0604020202020204" pitchFamily="34" charset="0"/>
              </a:rPr>
              <a:t>sylweddol</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blant</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milwyr</a:t>
            </a:r>
            <a:r>
              <a:rPr lang="en-GB" dirty="0">
                <a:latin typeface="Arial" panose="020B0604020202020204" pitchFamily="34" charset="0"/>
                <a:cs typeface="Arial" panose="020B0604020202020204" pitchFamily="34" charset="0"/>
              </a:rPr>
              <a:t>, a </a:t>
            </a:r>
            <a:r>
              <a:rPr lang="en-GB" dirty="0" err="1">
                <a:latin typeface="Arial" panose="020B0604020202020204" pitchFamily="34" charset="0"/>
                <a:cs typeface="Arial" panose="020B0604020202020204" pitchFamily="34" charset="0"/>
              </a:rPr>
              <a:t>fydd</a:t>
            </a:r>
            <a:r>
              <a:rPr lang="en-GB" dirty="0">
                <a:latin typeface="Arial" panose="020B0604020202020204" pitchFamily="34" charset="0"/>
                <a:cs typeface="Arial" panose="020B0604020202020204" pitchFamily="34" charset="0"/>
              </a:rPr>
              <a:t> yn </a:t>
            </a:r>
            <a:r>
              <a:rPr lang="en-GB" dirty="0" err="1">
                <a:latin typeface="Arial" panose="020B0604020202020204" pitchFamily="34" charset="0"/>
                <a:cs typeface="Arial" panose="020B0604020202020204" pitchFamily="34" charset="0"/>
              </a:rPr>
              <a:t>gorfod</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symud</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ysgol</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nifer</a:t>
            </a:r>
            <a:r>
              <a:rPr lang="en-GB" dirty="0">
                <a:latin typeface="Arial" panose="020B0604020202020204" pitchFamily="34" charset="0"/>
                <a:cs typeface="Arial" panose="020B0604020202020204" pitchFamily="34" charset="0"/>
              </a:rPr>
              <a:t> o </a:t>
            </a:r>
            <a:r>
              <a:rPr lang="en-GB" dirty="0" err="1">
                <a:latin typeface="Arial" panose="020B0604020202020204" pitchFamily="34" charset="0"/>
                <a:cs typeface="Arial" panose="020B0604020202020204" pitchFamily="34" charset="0"/>
              </a:rPr>
              <a:t>weithiau</a:t>
            </a:r>
            <a:r>
              <a:rPr lang="en-GB" dirty="0">
                <a:latin typeface="Arial" panose="020B0604020202020204" pitchFamily="34" charset="0"/>
                <a:cs typeface="Arial" panose="020B0604020202020204" pitchFamily="34" charset="0"/>
              </a:rPr>
              <a:t> yn </a:t>
            </a:r>
            <a:r>
              <a:rPr lang="en-GB" dirty="0" err="1">
                <a:latin typeface="Arial" panose="020B0604020202020204" pitchFamily="34" charset="0"/>
                <a:cs typeface="Arial" panose="020B0604020202020204" pitchFamily="34" charset="0"/>
              </a:rPr>
              <a:t>ystod</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eu</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cyfnod</a:t>
            </a:r>
            <a:r>
              <a:rPr lang="en-GB" dirty="0">
                <a:latin typeface="Arial" panose="020B0604020202020204" pitchFamily="34" charset="0"/>
                <a:cs typeface="Arial" panose="020B0604020202020204" pitchFamily="34" charset="0"/>
              </a:rPr>
              <a:t> yn </a:t>
            </a:r>
            <a:r>
              <a:rPr lang="en-GB" dirty="0" err="1">
                <a:latin typeface="Arial" panose="020B0604020202020204" pitchFamily="34" charset="0"/>
                <a:cs typeface="Arial" panose="020B0604020202020204" pitchFamily="34" charset="0"/>
              </a:rPr>
              <a:t>yr</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ysgol</a:t>
            </a:r>
            <a:r>
              <a:rPr lang="en-GB" dirty="0">
                <a:latin typeface="Arial" panose="020B0604020202020204" pitchFamily="34" charset="0"/>
                <a:cs typeface="Arial" panose="020B0604020202020204" pitchFamily="34" charset="0"/>
              </a:rPr>
              <a:t>.</a:t>
            </a:r>
          </a:p>
          <a:p>
            <a:pPr algn="just"/>
            <a:r>
              <a:rPr lang="en-GB" dirty="0">
                <a:latin typeface="Arial" panose="020B0604020202020204" pitchFamily="34" charset="0"/>
                <a:cs typeface="Arial" panose="020B0604020202020204" pitchFamily="34" charset="0"/>
              </a:rPr>
              <a:t>Gall </a:t>
            </a:r>
            <a:r>
              <a:rPr lang="en-GB" dirty="0" err="1">
                <a:latin typeface="Arial" panose="020B0604020202020204" pitchFamily="34" charset="0"/>
                <a:cs typeface="Arial" panose="020B0604020202020204" pitchFamily="34" charset="0"/>
              </a:rPr>
              <a:t>rhai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teuluoedd</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symud</a:t>
            </a:r>
            <a:r>
              <a:rPr lang="en-GB" dirty="0">
                <a:latin typeface="Arial" panose="020B0604020202020204" pitchFamily="34" charset="0"/>
                <a:cs typeface="Arial" panose="020B0604020202020204" pitchFamily="34" charset="0"/>
              </a:rPr>
              <a:t> o </a:t>
            </a:r>
            <a:r>
              <a:rPr lang="en-GB" dirty="0" err="1">
                <a:latin typeface="Arial" panose="020B0604020202020204" pitchFamily="34" charset="0"/>
                <a:cs typeface="Arial" panose="020B0604020202020204" pitchFamily="34" charset="0"/>
              </a:rPr>
              <a:t>fewn</a:t>
            </a:r>
            <a:r>
              <a:rPr lang="en-GB" dirty="0">
                <a:latin typeface="Arial" panose="020B0604020202020204" pitchFamily="34" charset="0"/>
                <a:cs typeface="Arial" panose="020B0604020202020204" pitchFamily="34" charset="0"/>
              </a:rPr>
              <a:t> y DU </a:t>
            </a:r>
            <a:r>
              <a:rPr lang="en-GB" dirty="0" err="1">
                <a:latin typeface="Arial" panose="020B0604020202020204" pitchFamily="34" charset="0"/>
                <a:cs typeface="Arial" panose="020B0604020202020204" pitchFamily="34" charset="0"/>
              </a:rPr>
              <a:t>neu</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dramor</a:t>
            </a:r>
            <a:r>
              <a:rPr lang="en-GB" dirty="0">
                <a:latin typeface="Arial" panose="020B0604020202020204" pitchFamily="34" charset="0"/>
                <a:cs typeface="Arial" panose="020B0604020202020204" pitchFamily="34" charset="0"/>
              </a:rPr>
              <a:t> o </a:t>
            </a:r>
            <a:r>
              <a:rPr lang="en-GB" dirty="0" err="1">
                <a:latin typeface="Arial" panose="020B0604020202020204" pitchFamily="34" charset="0"/>
                <a:cs typeface="Arial" panose="020B0604020202020204" pitchFamily="34" charset="0"/>
              </a:rPr>
              <a:t>bosib</a:t>
            </a:r>
            <a:r>
              <a:rPr lang="en-GB" dirty="0">
                <a:latin typeface="Arial" panose="020B0604020202020204" pitchFamily="34" charset="0"/>
                <a:cs typeface="Arial" panose="020B0604020202020204" pitchFamily="34" charset="0"/>
              </a:rPr>
              <a:t>.</a:t>
            </a:r>
          </a:p>
        </p:txBody>
      </p:sp>
      <p:graphicFrame>
        <p:nvGraphicFramePr>
          <p:cNvPr id="9" name="Diagram 8">
            <a:extLst>
              <a:ext uri="{FF2B5EF4-FFF2-40B4-BE49-F238E27FC236}">
                <a16:creationId xmlns:a16="http://schemas.microsoft.com/office/drawing/2014/main" id="{3ADE58E0-8E5E-4FBE-A931-AA107E1AF52B}"/>
              </a:ext>
            </a:extLst>
          </p:cNvPr>
          <p:cNvGraphicFramePr/>
          <p:nvPr>
            <p:extLst>
              <p:ext uri="{D42A27DB-BD31-4B8C-83A1-F6EECF244321}">
                <p14:modId xmlns:p14="http://schemas.microsoft.com/office/powerpoint/2010/main" val="3620798550"/>
              </p:ext>
            </p:extLst>
          </p:nvPr>
        </p:nvGraphicFramePr>
        <p:xfrm>
          <a:off x="5821468" y="689764"/>
          <a:ext cx="6554789" cy="54117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Oval 9">
            <a:extLst>
              <a:ext uri="{FF2B5EF4-FFF2-40B4-BE49-F238E27FC236}">
                <a16:creationId xmlns:a16="http://schemas.microsoft.com/office/drawing/2014/main" id="{759812DB-4CF7-40AA-998C-E5C0A460DB85}"/>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856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9"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4400" b="1" dirty="0" err="1">
                <a:latin typeface="Arial Rounded MT Bold" panose="020F0704030504030204" pitchFamily="34" charset="0"/>
              </a:rPr>
              <a:t>Cefnogaeth</a:t>
            </a:r>
            <a:r>
              <a:rPr lang="en-GB" sz="4400" b="1" dirty="0">
                <a:latin typeface="Arial Rounded MT Bold" panose="020F0704030504030204" pitchFamily="34" charset="0"/>
              </a:rPr>
              <a:t> yn </a:t>
            </a:r>
            <a:r>
              <a:rPr lang="en-GB" sz="4400" b="1" dirty="0" err="1">
                <a:latin typeface="Arial Rounded MT Bold" panose="020F0704030504030204" pitchFamily="34" charset="0"/>
              </a:rPr>
              <a:t>ystod</a:t>
            </a:r>
            <a:r>
              <a:rPr lang="en-GB" sz="4400" b="1" dirty="0">
                <a:latin typeface="Arial Rounded MT Bold" panose="020F0704030504030204" pitchFamily="34" charset="0"/>
              </a:rPr>
              <a:t> </a:t>
            </a:r>
            <a:r>
              <a:rPr lang="en-GB" sz="4400" b="1" dirty="0" err="1">
                <a:latin typeface="Arial Rounded MT Bold" panose="020F0704030504030204" pitchFamily="34" charset="0"/>
              </a:rPr>
              <a:t>symudedd</a:t>
            </a:r>
            <a:endParaRPr lang="en-GB" sz="4400" b="1" dirty="0">
              <a:latin typeface="Arial Rounded MT Bold" panose="020F0704030504030204" pitchFamily="34" charset="0"/>
            </a:endParaRPr>
          </a:p>
        </p:txBody>
      </p:sp>
      <p:sp>
        <p:nvSpPr>
          <p:cNvPr id="2" name="Rectangle 1">
            <a:extLst>
              <a:ext uri="{FF2B5EF4-FFF2-40B4-BE49-F238E27FC236}">
                <a16:creationId xmlns:a16="http://schemas.microsoft.com/office/drawing/2014/main" id="{B99CE19E-62DB-4D7E-8D52-F351003AB9C1}"/>
              </a:ext>
            </a:extLst>
          </p:cNvPr>
          <p:cNvSpPr/>
          <p:nvPr/>
        </p:nvSpPr>
        <p:spPr>
          <a:xfrm>
            <a:off x="1421246" y="1589817"/>
            <a:ext cx="9349507" cy="3078792"/>
          </a:xfrm>
          <a:prstGeom prst="rect">
            <a:avLst/>
          </a:prstGeom>
        </p:spPr>
        <p:txBody>
          <a:bodyPr wrap="square">
            <a:spAutoFit/>
          </a:bodyPr>
          <a:lstStyle/>
          <a:p>
            <a:pPr>
              <a:lnSpc>
                <a:spcPct val="107000"/>
              </a:lnSpc>
              <a:spcAft>
                <a:spcPts val="800"/>
              </a:spcAft>
            </a:pPr>
            <a:r>
              <a:rPr lang="cy-GB" b="1" dirty="0">
                <a:latin typeface="Arial" panose="020B0604020202020204" pitchFamily="34" charset="0"/>
                <a:ea typeface="Calibri" panose="020F0502020204030204" pitchFamily="34" charset="0"/>
                <a:cs typeface="Times New Roman" panose="02020603050405020304" pitchFamily="18" charset="0"/>
              </a:rPr>
              <a:t>Yn ystod cyfnodau o symudedd, mae </a:t>
            </a:r>
            <a:r>
              <a:rPr lang="cy-GB" b="1" dirty="0">
                <a:solidFill>
                  <a:srgbClr val="FF0000"/>
                </a:solidFill>
                <a:latin typeface="Arial" panose="020B0604020202020204" pitchFamily="34" charset="0"/>
                <a:ea typeface="Calibri" panose="020F0502020204030204" pitchFamily="34" charset="0"/>
                <a:cs typeface="Times New Roman" panose="02020603050405020304" pitchFamily="18" charset="0"/>
              </a:rPr>
              <a:t>(rhowch enw’r ysgol) </a:t>
            </a:r>
            <a:r>
              <a:rPr lang="cy-GB" b="1" dirty="0">
                <a:latin typeface="Arial" panose="020B0604020202020204" pitchFamily="34" charset="0"/>
                <a:ea typeface="Calibri" panose="020F0502020204030204" pitchFamily="34" charset="0"/>
                <a:cs typeface="Times New Roman" panose="02020603050405020304" pitchFamily="18" charset="0"/>
              </a:rPr>
              <a:t>yn cefnogi’r plant milwyr drwy...</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Cyn symud:</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dirty="0">
                <a:latin typeface="Arial" panose="020B060402020202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Yn ystod symud:</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dirty="0">
                <a:latin typeface="Arial" panose="020B060402020202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Ar ôl symud:</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dirty="0">
                <a:latin typeface="Arial" panose="020B060402020202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27B42A6D-15A6-4912-A996-7976DA97D2F3}"/>
              </a:ext>
            </a:extLst>
          </p:cNvPr>
          <p:cNvSpPr/>
          <p:nvPr/>
        </p:nvSpPr>
        <p:spPr>
          <a:xfrm>
            <a:off x="603250" y="4667907"/>
            <a:ext cx="10985500" cy="1817613"/>
          </a:xfrm>
          <a:prstGeom prst="rect">
            <a:avLst/>
          </a:prstGeom>
        </p:spPr>
        <p:txBody>
          <a:bodyPr wrap="square">
            <a:spAutoFit/>
          </a:bodyPr>
          <a:lstStyle/>
          <a:p>
            <a:pPr>
              <a:lnSpc>
                <a:spcPct val="107000"/>
              </a:lnSpc>
              <a:spcAft>
                <a:spcPts val="800"/>
              </a:spcAft>
            </a:pPr>
            <a:r>
              <a:rPr lang="cy-GB" sz="2000" b="1" dirty="0">
                <a:latin typeface="Arial" panose="020B0604020202020204" pitchFamily="34" charset="0"/>
                <a:ea typeface="Calibri" panose="020F0502020204030204" pitchFamily="34" charset="0"/>
                <a:cs typeface="Times New Roman" panose="02020603050405020304" pitchFamily="18" charset="0"/>
              </a:rPr>
              <a:t>GWEITHGAREDD: trafodwch syniadau a ffyrdd i gefnogi plant milwyr yn ystod symudedd. </a:t>
            </a:r>
            <a:br>
              <a:rPr lang="en-GB" sz="2000" b="1" dirty="0">
                <a:latin typeface="Arial" panose="020B0604020202020204" pitchFamily="34" charset="0"/>
                <a:ea typeface="Calibri" panose="020F0502020204030204" pitchFamily="34" charset="0"/>
                <a:cs typeface="Times New Roman" panose="02020603050405020304" pitchFamily="18" charset="0"/>
              </a:rPr>
            </a:br>
            <a:r>
              <a:rPr lang="cy-GB" sz="2000" b="1" dirty="0">
                <a:latin typeface="Arial" panose="020B0604020202020204" pitchFamily="34" charset="0"/>
                <a:ea typeface="Calibri" panose="020F0502020204030204" pitchFamily="34" charset="0"/>
                <a:cs typeface="Times New Roman" panose="02020603050405020304" pitchFamily="18" charset="0"/>
              </a:rPr>
              <a:t>*Gweler Pecyn Gwaith 6 SSCE Cymru. </a:t>
            </a:r>
            <a:r>
              <a:rPr lang="cy-GB" sz="2000" b="1" i="1" dirty="0">
                <a:latin typeface="Arial" panose="020B0604020202020204" pitchFamily="34" charset="0"/>
                <a:ea typeface="Calibri" panose="020F0502020204030204" pitchFamily="34" charset="0"/>
                <a:cs typeface="Times New Roman" panose="02020603050405020304" pitchFamily="18" charset="0"/>
              </a:rPr>
              <a:t>RHESTR WIRIO: </a:t>
            </a:r>
            <a:r>
              <a:rPr lang="cy-GB" sz="2000" b="1" dirty="0">
                <a:latin typeface="Arial" panose="020B0604020202020204" pitchFamily="34" charset="0"/>
                <a:ea typeface="Calibri" panose="020F0502020204030204" pitchFamily="34" charset="0"/>
                <a:cs typeface="Times New Roman" panose="02020603050405020304" pitchFamily="18" charset="0"/>
              </a:rPr>
              <a:t>Awgrymiadau </a:t>
            </a:r>
            <a:r>
              <a:rPr lang="cy-GB" sz="2000" b="1" i="1" dirty="0">
                <a:latin typeface="Arial" panose="020B0604020202020204" pitchFamily="34" charset="0"/>
                <a:ea typeface="Calibri" panose="020F0502020204030204" pitchFamily="34" charset="0"/>
                <a:cs typeface="Times New Roman" panose="02020603050405020304" pitchFamily="18" charset="0"/>
              </a:rPr>
              <a:t>Trosglwyddo mewn ac allan o’r ysgol.</a:t>
            </a:r>
            <a:r>
              <a:rPr lang="cy-GB" sz="2000" b="1" dirty="0">
                <a:latin typeface="Arial" panose="020B0604020202020204" pitchFamily="34" charset="0"/>
                <a:ea typeface="Calibri" panose="020F0502020204030204" pitchFamily="34" charset="0"/>
                <a:cs typeface="Times New Roman" panose="02020603050405020304" pitchFamily="18" charset="0"/>
              </a:rPr>
              <a:t> Rhowch fanylion o’r hyn mae’r ysgol yn ei wneud yma.</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1200"/>
              </a:spcAft>
            </a:pPr>
            <a:endParaRPr lang="en-GB" sz="2000" b="1" dirty="0">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904546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575204C5-7295-4A43-B6D9-3672BAD1D003}"/>
              </a:ext>
            </a:extLst>
          </p:cNvPr>
          <p:cNvSpPr/>
          <p:nvPr/>
        </p:nvSpPr>
        <p:spPr>
          <a:xfrm>
            <a:off x="1857172" y="2481943"/>
            <a:ext cx="8912423" cy="1667432"/>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cy-GB" i="1" dirty="0">
              <a:latin typeface="Arial" panose="020B0604020202020204" pitchFamily="34" charset="0"/>
              <a:ea typeface="Calibri" panose="020F0502020204030204" pitchFamily="34" charset="0"/>
              <a:cs typeface="Times New Roman" panose="02020603050405020304" pitchFamily="18" charset="0"/>
            </a:endParaRPr>
          </a:p>
          <a:p>
            <a:pPr algn="ctr"/>
            <a:r>
              <a:rPr lang="cy-GB" i="1" dirty="0">
                <a:latin typeface="Arial" panose="020B0604020202020204" pitchFamily="34" charset="0"/>
                <a:ea typeface="Calibri" panose="020F0502020204030204" pitchFamily="34" charset="0"/>
                <a:cs typeface="Times New Roman" panose="02020603050405020304" pitchFamily="18" charset="0"/>
              </a:rPr>
              <a:t>“Fe arwyddodd i adael yr wythnos diwethaf, felly bydd wedi gorffen erbyn diwedd y flwyddyn. Mae wedi gwasanaethau am 24 mlynedd. Mi fydd well gen i hyn achos mi fydd o yma o hyd. Mae’n hoffi gwylio ni’n chwarae rygbi, felly bydd yn gallu gweld ni llawer mwy.”</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b="1" dirty="0">
                <a:latin typeface="Arial" panose="020B0604020202020204" pitchFamily="34" charset="0"/>
                <a:ea typeface="Calibri" panose="020F0502020204030204" pitchFamily="34" charset="0"/>
                <a:cs typeface="Times New Roman" panose="02020603050405020304" pitchFamily="18" charset="0"/>
              </a:rPr>
              <a:t>				Plentyn Milwr</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endParaRPr lang="en-GB" b="1" i="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570AFD94-889A-4C02-B9F5-E8303E0AE1A0}"/>
              </a:ext>
            </a:extLst>
          </p:cNvPr>
          <p:cNvSpPr txBox="1"/>
          <p:nvPr/>
        </p:nvSpPr>
        <p:spPr>
          <a:xfrm>
            <a:off x="860104" y="410881"/>
            <a:ext cx="10471791" cy="769441"/>
          </a:xfrm>
          <a:prstGeom prst="rect">
            <a:avLst/>
          </a:prstGeom>
          <a:noFill/>
        </p:spPr>
        <p:txBody>
          <a:bodyPr wrap="square" rtlCol="0">
            <a:spAutoFit/>
          </a:bodyPr>
          <a:lstStyle/>
          <a:p>
            <a:pPr algn="ctr"/>
            <a:r>
              <a:rPr lang="en-GB" sz="4400" b="1">
                <a:solidFill>
                  <a:schemeClr val="bg1"/>
                </a:solidFill>
                <a:latin typeface="Arial Rounded MT Bold" panose="020F0704030504030204" pitchFamily="34" charset="0"/>
                <a:ea typeface="Tahoma" panose="020B0604030504040204" pitchFamily="34" charset="0"/>
                <a:cs typeface="Tahoma" panose="020B0604030504040204" pitchFamily="34" charset="0"/>
              </a:rPr>
              <a:t>Profiadau trosglwyddo</a:t>
            </a:r>
            <a:endPar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38729CA2-BDBB-45C5-AC3E-A977EA6E610F}"/>
              </a:ext>
            </a:extLst>
          </p:cNvPr>
          <p:cNvSpPr/>
          <p:nvPr/>
        </p:nvSpPr>
        <p:spPr>
          <a:xfrm>
            <a:off x="2493859" y="1663970"/>
            <a:ext cx="7639051" cy="1062535"/>
          </a:xfrm>
          <a:prstGeom prst="rect">
            <a:avLst/>
          </a:prstGeom>
        </p:spPr>
        <p:txBody>
          <a:bodyPr wrap="square">
            <a:spAutoFit/>
          </a:bodyPr>
          <a:lstStyle/>
          <a:p>
            <a:pPr>
              <a:lnSpc>
                <a:spcPct val="107000"/>
              </a:lnSpc>
              <a:spcAft>
                <a:spcPts val="800"/>
              </a:spcAft>
            </a:pPr>
            <a:r>
              <a:rPr lang="cy-GB" b="1" dirty="0">
                <a:latin typeface="Arial" panose="020B0604020202020204" pitchFamily="34" charset="0"/>
                <a:ea typeface="Calibri" panose="020F0502020204030204" pitchFamily="34" charset="0"/>
                <a:cs typeface="Times New Roman" panose="02020603050405020304" pitchFamily="18" charset="0"/>
              </a:rPr>
              <a:t>Diffiniad trosglwyddo: </a:t>
            </a:r>
            <a:r>
              <a:rPr lang="cy-GB" dirty="0">
                <a:latin typeface="Arial" panose="020B0604020202020204" pitchFamily="34" charset="0"/>
                <a:ea typeface="Calibri" panose="020F0502020204030204" pitchFamily="34" charset="0"/>
                <a:cs typeface="Times New Roman" panose="02020603050405020304" pitchFamily="18" charset="0"/>
              </a:rPr>
              <a:t>cyfnod o amser pan bod angen symud o fywyd dinesydd i fywyd yn y Lluoedd Arfog, ac i’r gwrthwyneb.</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1200"/>
              </a:spcAft>
            </a:pPr>
            <a:endParaRPr lang="en-GB" dirty="0">
              <a:latin typeface="Arial" panose="020B060402020202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2BB602F-B59F-4C25-B442-CA0F8E4446F5}"/>
              </a:ext>
            </a:extLst>
          </p:cNvPr>
          <p:cNvSpPr/>
          <p:nvPr/>
        </p:nvSpPr>
        <p:spPr>
          <a:xfrm>
            <a:off x="603250" y="4375881"/>
            <a:ext cx="10985500" cy="1559209"/>
          </a:xfrm>
          <a:prstGeom prst="rect">
            <a:avLst/>
          </a:prstGeom>
        </p:spPr>
        <p:txBody>
          <a:bodyPr wrap="square">
            <a:spAutoFit/>
          </a:bodyPr>
          <a:lstStyle/>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Mae’n anochel y bydd personél gwasanaeth yn dychwelyd i fywyd dinesydd, unai ar ddiwedd eu cyfnod ffurfiol, neu’n gynt oherwydd rhwymedigaethau teulu, rhesymau iechyd neu sefyllfaoedd annisgwyl. Gall gadael y Gwasanaeth a dychwelyd i gymdeithas dinesydd fod yn anodd. Mae’r Weinyddiaeth Amddiffyn yn annog cynllunio ar gyfer trosglwyddo yn gynnar, er mwyn cefnogi personél gwasanaeth a’u teuluoedd yn y ffordd orau bosibl.</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Oval 10">
            <a:extLst>
              <a:ext uri="{FF2B5EF4-FFF2-40B4-BE49-F238E27FC236}">
                <a16:creationId xmlns:a16="http://schemas.microsoft.com/office/drawing/2014/main" id="{843C0424-F32B-4152-9106-F130B770CD8E}"/>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3658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4400" b="1" dirty="0" err="1">
                <a:latin typeface="Arial Rounded MT Bold" panose="020F0704030504030204" pitchFamily="34" charset="0"/>
              </a:rPr>
              <a:t>Cefnogaeth</a:t>
            </a:r>
            <a:r>
              <a:rPr lang="en-GB" sz="4400" b="1" dirty="0">
                <a:latin typeface="Arial Rounded MT Bold" panose="020F0704030504030204" pitchFamily="34" charset="0"/>
              </a:rPr>
              <a:t> yn </a:t>
            </a:r>
            <a:r>
              <a:rPr lang="en-GB" sz="4400" b="1" dirty="0" err="1">
                <a:latin typeface="Arial Rounded MT Bold" panose="020F0704030504030204" pitchFamily="34" charset="0"/>
              </a:rPr>
              <a:t>ystod</a:t>
            </a:r>
            <a:r>
              <a:rPr lang="en-GB" sz="4400" b="1" dirty="0">
                <a:latin typeface="Arial Rounded MT Bold" panose="020F0704030504030204" pitchFamily="34" charset="0"/>
              </a:rPr>
              <a:t> </a:t>
            </a:r>
            <a:r>
              <a:rPr lang="en-GB" sz="4400" b="1" dirty="0" err="1">
                <a:latin typeface="Arial Rounded MT Bold" panose="020F0704030504030204" pitchFamily="34" charset="0"/>
              </a:rPr>
              <a:t>trosglwyddo</a:t>
            </a:r>
            <a:endParaRPr lang="en-GB" sz="4400" b="1" dirty="0">
              <a:latin typeface="Arial Rounded MT Bold" panose="020F0704030504030204" pitchFamily="34" charset="0"/>
            </a:endParaRPr>
          </a:p>
        </p:txBody>
      </p:sp>
      <p:sp>
        <p:nvSpPr>
          <p:cNvPr id="2" name="Rectangle 1">
            <a:extLst>
              <a:ext uri="{FF2B5EF4-FFF2-40B4-BE49-F238E27FC236}">
                <a16:creationId xmlns:a16="http://schemas.microsoft.com/office/drawing/2014/main" id="{B99CE19E-62DB-4D7E-8D52-F351003AB9C1}"/>
              </a:ext>
            </a:extLst>
          </p:cNvPr>
          <p:cNvSpPr/>
          <p:nvPr/>
        </p:nvSpPr>
        <p:spPr>
          <a:xfrm>
            <a:off x="1421246" y="1589817"/>
            <a:ext cx="9349507" cy="2679836"/>
          </a:xfrm>
          <a:prstGeom prst="rect">
            <a:avLst/>
          </a:prstGeom>
        </p:spPr>
        <p:txBody>
          <a:bodyPr wrap="square">
            <a:spAutoFit/>
          </a:bodyPr>
          <a:lstStyle/>
          <a:p>
            <a:pPr>
              <a:lnSpc>
                <a:spcPct val="107000"/>
              </a:lnSpc>
              <a:spcAft>
                <a:spcPts val="800"/>
              </a:spcAft>
            </a:pPr>
            <a:r>
              <a:rPr lang="cy-GB" b="1" dirty="0">
                <a:latin typeface="Arial" panose="020B0604020202020204" pitchFamily="34" charset="0"/>
                <a:ea typeface="Calibri" panose="020F0502020204030204" pitchFamily="34" charset="0"/>
                <a:cs typeface="Times New Roman" panose="02020603050405020304" pitchFamily="18" charset="0"/>
              </a:rPr>
              <a:t>Yn ystod cyfnodau trosglwyddo, mae </a:t>
            </a:r>
            <a:r>
              <a:rPr lang="cy-GB" b="1" dirty="0">
                <a:solidFill>
                  <a:srgbClr val="FF0000"/>
                </a:solidFill>
                <a:latin typeface="Arial" panose="020B0604020202020204" pitchFamily="34" charset="0"/>
                <a:ea typeface="Calibri" panose="020F0502020204030204" pitchFamily="34" charset="0"/>
                <a:cs typeface="Times New Roman" panose="02020603050405020304" pitchFamily="18" charset="0"/>
              </a:rPr>
              <a:t>(rhowch enw’r ysgol) </a:t>
            </a:r>
            <a:r>
              <a:rPr lang="cy-GB" b="1" dirty="0">
                <a:latin typeface="Arial" panose="020B0604020202020204" pitchFamily="34" charset="0"/>
                <a:ea typeface="Calibri" panose="020F0502020204030204" pitchFamily="34" charset="0"/>
                <a:cs typeface="Times New Roman" panose="02020603050405020304" pitchFamily="18" charset="0"/>
              </a:rPr>
              <a:t>yn cefnogi’r plant milwyr drwy...</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Cyn trosglwyddo:</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dirty="0">
                <a:latin typeface="Arial" panose="020B060402020202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Ar ôl trosglwyddo:</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dirty="0">
                <a:latin typeface="Arial" panose="020B060402020202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endParaRPr lang="en-GB" dirty="0">
              <a:latin typeface="Arial" panose="020B0604020202020204" pitchFamily="34" charset="0"/>
              <a:ea typeface="Tahoma" panose="020B060403050404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27B42A6D-15A6-4912-A996-7976DA97D2F3}"/>
              </a:ext>
            </a:extLst>
          </p:cNvPr>
          <p:cNvSpPr/>
          <p:nvPr/>
        </p:nvSpPr>
        <p:spPr>
          <a:xfrm>
            <a:off x="603250" y="4378628"/>
            <a:ext cx="10985500" cy="2146934"/>
          </a:xfrm>
          <a:prstGeom prst="rect">
            <a:avLst/>
          </a:prstGeom>
        </p:spPr>
        <p:txBody>
          <a:bodyPr wrap="square">
            <a:spAutoFit/>
          </a:bodyPr>
          <a:lstStyle/>
          <a:p>
            <a:pPr>
              <a:lnSpc>
                <a:spcPct val="107000"/>
              </a:lnSpc>
              <a:spcAft>
                <a:spcPts val="800"/>
              </a:spcAft>
            </a:pPr>
            <a:r>
              <a:rPr lang="cy-GB" sz="2000" b="1" dirty="0">
                <a:latin typeface="Arial" panose="020B0604020202020204" pitchFamily="34" charset="0"/>
                <a:ea typeface="Calibri" panose="020F0502020204030204" pitchFamily="34" charset="0"/>
                <a:cs typeface="Times New Roman" panose="02020603050405020304" pitchFamily="18" charset="0"/>
              </a:rPr>
              <a:t>GWEITHGAREDD: trafodwch syniadau a ffyrdd i gefnogi plant milwyr yn ystod trosglwyddiad. </a:t>
            </a:r>
            <a:br>
              <a:rPr lang="en-GB" sz="2000" b="1" dirty="0">
                <a:latin typeface="Arial" panose="020B0604020202020204" pitchFamily="34" charset="0"/>
                <a:ea typeface="Calibri" panose="020F0502020204030204" pitchFamily="34" charset="0"/>
                <a:cs typeface="Times New Roman" panose="02020603050405020304" pitchFamily="18" charset="0"/>
              </a:rPr>
            </a:br>
            <a:r>
              <a:rPr lang="cy-GB" sz="2000" b="1" dirty="0">
                <a:latin typeface="Arial" panose="020B0604020202020204" pitchFamily="34" charset="0"/>
                <a:ea typeface="Calibri" panose="020F0502020204030204" pitchFamily="34" charset="0"/>
                <a:cs typeface="Times New Roman" panose="02020603050405020304" pitchFamily="18" charset="0"/>
              </a:rPr>
              <a:t>*Gweler Pecyn Gwaith 1 SSCE Cymru. </a:t>
            </a:r>
            <a:r>
              <a:rPr lang="cy-GB" sz="2000" b="1" i="1" dirty="0">
                <a:latin typeface="Arial" panose="020B0604020202020204" pitchFamily="34" charset="0"/>
                <a:ea typeface="Calibri" panose="020F0502020204030204" pitchFamily="34" charset="0"/>
                <a:cs typeface="Times New Roman" panose="02020603050405020304" pitchFamily="18" charset="0"/>
              </a:rPr>
              <a:t>RHESTR WIRIO</a:t>
            </a:r>
            <a:r>
              <a:rPr lang="cy-GB" sz="2000" b="1" dirty="0">
                <a:latin typeface="Arial" panose="020B0604020202020204" pitchFamily="34" charset="0"/>
                <a:ea typeface="Calibri" panose="020F0502020204030204" pitchFamily="34" charset="0"/>
                <a:cs typeface="Times New Roman" panose="02020603050405020304" pitchFamily="18" charset="0"/>
              </a:rPr>
              <a:t>:</a:t>
            </a:r>
            <a:r>
              <a:rPr lang="cy-GB" sz="2000" b="1" i="1" dirty="0">
                <a:latin typeface="Arial" panose="020B0604020202020204" pitchFamily="34" charset="0"/>
                <a:ea typeface="Calibri" panose="020F0502020204030204" pitchFamily="34" charset="0"/>
                <a:cs typeface="Times New Roman" panose="02020603050405020304" pitchFamily="18" charset="0"/>
              </a:rPr>
              <a:t> Awgrymiadau o gamau gweithredu a gweithgareddau ysgol. </a:t>
            </a:r>
            <a:r>
              <a:rPr lang="cy-GB" sz="2000" b="1" dirty="0">
                <a:latin typeface="Arial" panose="020B0604020202020204" pitchFamily="34" charset="0"/>
                <a:ea typeface="Calibri" panose="020F0502020204030204" pitchFamily="34" charset="0"/>
                <a:cs typeface="Times New Roman" panose="02020603050405020304" pitchFamily="18" charset="0"/>
              </a:rPr>
              <a:t>Rhowch fanylion o’r hyn mae’r ysgol yn ei wneud yma.</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1200"/>
              </a:spcAft>
            </a:pPr>
            <a:endParaRPr lang="en-GB" sz="2000" b="1" dirty="0">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142404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3"/>
            <a:ext cx="10985500" cy="1050152"/>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4" name="Oval 13">
            <a:extLst>
              <a:ext uri="{FF2B5EF4-FFF2-40B4-BE49-F238E27FC236}">
                <a16:creationId xmlns:a16="http://schemas.microsoft.com/office/drawing/2014/main" id="{44B90FC2-C7B7-489C-9059-A43411380547}"/>
              </a:ext>
            </a:extLst>
          </p:cNvPr>
          <p:cNvSpPr/>
          <p:nvPr/>
        </p:nvSpPr>
        <p:spPr>
          <a:xfrm>
            <a:off x="1236165" y="2774185"/>
            <a:ext cx="428625" cy="42862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Oval 14">
            <a:extLst>
              <a:ext uri="{FF2B5EF4-FFF2-40B4-BE49-F238E27FC236}">
                <a16:creationId xmlns:a16="http://schemas.microsoft.com/office/drawing/2014/main" id="{6D641811-8364-4CE7-95B2-D6A7F43FDA4A}"/>
              </a:ext>
            </a:extLst>
          </p:cNvPr>
          <p:cNvSpPr/>
          <p:nvPr/>
        </p:nvSpPr>
        <p:spPr>
          <a:xfrm>
            <a:off x="1179015" y="4584187"/>
            <a:ext cx="428625" cy="428625"/>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Oval 15">
            <a:extLst>
              <a:ext uri="{FF2B5EF4-FFF2-40B4-BE49-F238E27FC236}">
                <a16:creationId xmlns:a16="http://schemas.microsoft.com/office/drawing/2014/main" id="{0953A221-91FC-4FE5-AE76-DBA5D40EF951}"/>
              </a:ext>
            </a:extLst>
          </p:cNvPr>
          <p:cNvSpPr/>
          <p:nvPr/>
        </p:nvSpPr>
        <p:spPr>
          <a:xfrm>
            <a:off x="1426665" y="3609929"/>
            <a:ext cx="428625" cy="42862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Oval 16">
            <a:extLst>
              <a:ext uri="{FF2B5EF4-FFF2-40B4-BE49-F238E27FC236}">
                <a16:creationId xmlns:a16="http://schemas.microsoft.com/office/drawing/2014/main" id="{0AA370CA-BDCF-44D1-AE78-D3701DCD97BE}"/>
              </a:ext>
            </a:extLst>
          </p:cNvPr>
          <p:cNvSpPr/>
          <p:nvPr/>
        </p:nvSpPr>
        <p:spPr>
          <a:xfrm>
            <a:off x="1188540" y="3467054"/>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Oval 17">
            <a:extLst>
              <a:ext uri="{FF2B5EF4-FFF2-40B4-BE49-F238E27FC236}">
                <a16:creationId xmlns:a16="http://schemas.microsoft.com/office/drawing/2014/main" id="{6AFF2563-DA19-4B9E-ACC2-C861796E9711}"/>
              </a:ext>
            </a:extLst>
          </p:cNvPr>
          <p:cNvSpPr/>
          <p:nvPr/>
        </p:nvSpPr>
        <p:spPr>
          <a:xfrm>
            <a:off x="1533345" y="2545585"/>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Oval 18">
            <a:extLst>
              <a:ext uri="{FF2B5EF4-FFF2-40B4-BE49-F238E27FC236}">
                <a16:creationId xmlns:a16="http://schemas.microsoft.com/office/drawing/2014/main" id="{A0EE49E9-E26E-42E7-82B7-1D85D4EFDEC1}"/>
              </a:ext>
            </a:extLst>
          </p:cNvPr>
          <p:cNvSpPr/>
          <p:nvPr/>
        </p:nvSpPr>
        <p:spPr>
          <a:xfrm>
            <a:off x="1626690" y="4536562"/>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Oval 19">
            <a:extLst>
              <a:ext uri="{FF2B5EF4-FFF2-40B4-BE49-F238E27FC236}">
                <a16:creationId xmlns:a16="http://schemas.microsoft.com/office/drawing/2014/main" id="{2EA159FC-D24B-46BA-8CE9-49C9EF0CD828}"/>
              </a:ext>
            </a:extLst>
          </p:cNvPr>
          <p:cNvSpPr/>
          <p:nvPr/>
        </p:nvSpPr>
        <p:spPr>
          <a:xfrm>
            <a:off x="1445715" y="4367017"/>
            <a:ext cx="131445" cy="13144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a:extLst>
              <a:ext uri="{FF2B5EF4-FFF2-40B4-BE49-F238E27FC236}">
                <a16:creationId xmlns:a16="http://schemas.microsoft.com/office/drawing/2014/main" id="{552BFE73-C894-4C63-B388-8556A9B7F229}"/>
              </a:ext>
            </a:extLst>
          </p:cNvPr>
          <p:cNvSpPr/>
          <p:nvPr/>
        </p:nvSpPr>
        <p:spPr>
          <a:xfrm>
            <a:off x="1236165" y="3838529"/>
            <a:ext cx="131445" cy="131445"/>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Oval 21">
            <a:extLst>
              <a:ext uri="{FF2B5EF4-FFF2-40B4-BE49-F238E27FC236}">
                <a16:creationId xmlns:a16="http://schemas.microsoft.com/office/drawing/2014/main" id="{31D13FAC-5741-49D6-99E9-E5F4C3105D9D}"/>
              </a:ext>
            </a:extLst>
          </p:cNvPr>
          <p:cNvSpPr/>
          <p:nvPr/>
        </p:nvSpPr>
        <p:spPr>
          <a:xfrm>
            <a:off x="1750515" y="2869435"/>
            <a:ext cx="131445" cy="13144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TextBox 22">
            <a:extLst>
              <a:ext uri="{FF2B5EF4-FFF2-40B4-BE49-F238E27FC236}">
                <a16:creationId xmlns:a16="http://schemas.microsoft.com/office/drawing/2014/main" id="{98ED269F-00A7-4F55-82C3-3B7C2B226752}"/>
              </a:ext>
            </a:extLst>
          </p:cNvPr>
          <p:cNvSpPr txBox="1"/>
          <p:nvPr/>
        </p:nvSpPr>
        <p:spPr>
          <a:xfrm>
            <a:off x="958648" y="1505907"/>
            <a:ext cx="10054337" cy="4843377"/>
          </a:xfrm>
          <a:prstGeom prst="rect">
            <a:avLst/>
          </a:prstGeom>
          <a:noFill/>
        </p:spPr>
        <p:txBody>
          <a:bodyPr wrap="square" rtlCol="0">
            <a:spAutoFit/>
          </a:bodyPr>
          <a:lstStyle/>
          <a:p>
            <a:pPr>
              <a:lnSpc>
                <a:spcPct val="107000"/>
              </a:lnSpc>
              <a:spcAft>
                <a:spcPts val="800"/>
              </a:spcAft>
            </a:pPr>
            <a:r>
              <a:rPr lang="cy-GB" sz="2000" b="1" dirty="0">
                <a:latin typeface="Arial" panose="020B0604020202020204" pitchFamily="34" charset="0"/>
                <a:ea typeface="Calibri" panose="020F0502020204030204" pitchFamily="34" charset="0"/>
                <a:cs typeface="Times New Roman" panose="02020603050405020304" pitchFamily="18" charset="0"/>
              </a:rPr>
              <a:t>Defnyddiwch y testunau canlynol, ac mewn grŵp cofnodwch eich syniadau ar y mathau o heriau/rhwystrau mae ysgolion yn eu hwynebu wrth gefnogi plant milwyr.</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b="1" dirty="0">
                <a:latin typeface="Arial" panose="020B0604020202020204" pitchFamily="34" charset="0"/>
                <a:ea typeface="Calibri" panose="020F0502020204030204" pitchFamily="34" charset="0"/>
                <a:cs typeface="Times New Roman" panose="02020603050405020304" pitchFamily="18" charset="0"/>
              </a:rPr>
              <a:t>	1. </a:t>
            </a:r>
            <a:r>
              <a:rPr lang="cy-GB" sz="2000" b="1" dirty="0">
                <a:latin typeface="Arial" panose="020B0604020202020204" pitchFamily="34" charset="0"/>
                <a:ea typeface="Calibri" panose="020F0502020204030204" pitchFamily="34" charset="0"/>
                <a:cs typeface="Times New Roman" panose="02020603050405020304" pitchFamily="18" charset="0"/>
              </a:rPr>
              <a:t>Teulu</a:t>
            </a:r>
          </a:p>
          <a:p>
            <a:pPr>
              <a:lnSpc>
                <a:spcPct val="107000"/>
              </a:lnSpc>
              <a:spcAft>
                <a:spcPts val="800"/>
              </a:spcAft>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b="1" dirty="0">
                <a:latin typeface="Arial" panose="020B0604020202020204" pitchFamily="34" charset="0"/>
                <a:ea typeface="Calibri" panose="020F0502020204030204" pitchFamily="34" charset="0"/>
                <a:cs typeface="Times New Roman" panose="02020603050405020304" pitchFamily="18" charset="0"/>
              </a:rPr>
              <a:t>	2. </a:t>
            </a:r>
            <a:r>
              <a:rPr lang="cy-GB" sz="2000" b="1" dirty="0">
                <a:latin typeface="Arial" panose="020B0604020202020204" pitchFamily="34" charset="0"/>
                <a:ea typeface="Calibri" panose="020F0502020204030204" pitchFamily="34" charset="0"/>
                <a:cs typeface="Times New Roman" panose="02020603050405020304" pitchFamily="18" charset="0"/>
              </a:rPr>
              <a:t>Parodrwydd i ddysgu</a:t>
            </a:r>
          </a:p>
          <a:p>
            <a:pPr>
              <a:lnSpc>
                <a:spcPct val="107000"/>
              </a:lnSpc>
              <a:spcAft>
                <a:spcPts val="800"/>
              </a:spcAft>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b="1" dirty="0">
                <a:latin typeface="Arial" panose="020B0604020202020204" pitchFamily="34" charset="0"/>
                <a:ea typeface="Calibri" panose="020F0502020204030204" pitchFamily="34" charset="0"/>
                <a:cs typeface="Times New Roman" panose="02020603050405020304" pitchFamily="18" charset="0"/>
              </a:rPr>
              <a:t>	3. </a:t>
            </a:r>
            <a:r>
              <a:rPr lang="cy-GB" sz="2000" b="1" dirty="0">
                <a:latin typeface="Arial" panose="020B0604020202020204" pitchFamily="34" charset="0"/>
                <a:ea typeface="Calibri" panose="020F0502020204030204" pitchFamily="34" charset="0"/>
                <a:cs typeface="Times New Roman" panose="02020603050405020304" pitchFamily="18" charset="0"/>
              </a:rPr>
              <a:t>Cynnydd a chyrhaeddiad</a:t>
            </a:r>
          </a:p>
          <a:p>
            <a:pPr>
              <a:lnSpc>
                <a:spcPct val="107000"/>
              </a:lnSpc>
              <a:spcAft>
                <a:spcPts val="800"/>
              </a:spcAft>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2000" dirty="0">
                <a:latin typeface="Arial" panose="020B0604020202020204" pitchFamily="34" charset="0"/>
                <a:ea typeface="Calibri" panose="020F0502020204030204" pitchFamily="34" charset="0"/>
                <a:cs typeface="Times New Roman" panose="02020603050405020304" pitchFamily="18" charset="0"/>
              </a:rPr>
              <a:t>Gweler adran profiadau plant milwyr ym Mhecyn Gwaith Ysgol Newydd SSCE Cymru i gael syniadau o’r heriau hyn.</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r>
              <a:rPr lang="en-GB" sz="2000" dirty="0">
                <a:latin typeface="Arial" panose="020B0604020202020204" pitchFamily="34" charset="0"/>
                <a:cs typeface="Arial" panose="020B0604020202020204" pitchFamily="34" charset="0"/>
              </a:rPr>
              <a:t>.</a:t>
            </a:r>
            <a:endParaRPr lang="en-GB" sz="2000" dirty="0">
              <a:latin typeface="Arial" panose="020B0604020202020204" pitchFamily="34" charset="0"/>
              <a:ea typeface="Tahoma" panose="020B060403050404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192AF49-F2FE-4F15-AA8F-5CD16A55506E}"/>
              </a:ext>
            </a:extLst>
          </p:cNvPr>
          <p:cNvSpPr txBox="1"/>
          <p:nvPr/>
        </p:nvSpPr>
        <p:spPr>
          <a:xfrm>
            <a:off x="860104" y="371302"/>
            <a:ext cx="10471791" cy="646331"/>
          </a:xfrm>
          <a:prstGeom prst="rect">
            <a:avLst/>
          </a:prstGeom>
          <a:noFill/>
        </p:spPr>
        <p:txBody>
          <a:bodyPr wrap="square" rtlCol="0">
            <a:spAutoFit/>
          </a:bodyPr>
          <a:lstStyle/>
          <a:p>
            <a:pPr algn="ctr"/>
            <a:r>
              <a:rPr lang="en-GB" sz="3600" b="1">
                <a:solidFill>
                  <a:schemeClr val="bg1"/>
                </a:solidFill>
                <a:latin typeface="Arial Rounded MT Bold" panose="020F0704030504030204" pitchFamily="34" charset="0"/>
                <a:ea typeface="Tahoma" panose="020B0604030504040204" pitchFamily="34" charset="0"/>
                <a:cs typeface="Tahoma" panose="020B0604030504040204" pitchFamily="34" charset="0"/>
              </a:rPr>
              <a:t>Gweithgaredd grŵp</a:t>
            </a:r>
            <a:endParaRPr lang="en-GB" sz="3600" b="1" dirty="0">
              <a:solidFill>
                <a:schemeClr val="bg1"/>
              </a:solidFill>
              <a:latin typeface="Arial Rounded MT Bold" panose="020F0704030504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3801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57166" y="233905"/>
            <a:ext cx="10868025" cy="116682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570AFD94-889A-4C02-B9F5-E8303E0AE1A0}"/>
              </a:ext>
            </a:extLst>
          </p:cNvPr>
          <p:cNvSpPr txBox="1"/>
          <p:nvPr/>
        </p:nvSpPr>
        <p:spPr>
          <a:xfrm>
            <a:off x="926277" y="392440"/>
            <a:ext cx="10329805" cy="769441"/>
          </a:xfrm>
          <a:prstGeom prst="rect">
            <a:avLst/>
          </a:prstGeom>
          <a:noFill/>
        </p:spPr>
        <p:txBody>
          <a:bodyPr wrap="square" rtlCol="0">
            <a:spAutoFit/>
          </a:bodyPr>
          <a:lstStyle/>
          <a:p>
            <a:pPr algn="ctr"/>
            <a:r>
              <a:rPr lang="en-GB" sz="44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Addysg</a:t>
            </a:r>
            <a:r>
              <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 </a:t>
            </a:r>
            <a:r>
              <a:rPr lang="en-GB" sz="44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yng</a:t>
            </a:r>
            <a:r>
              <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 </a:t>
            </a:r>
            <a:r>
              <a:rPr lang="en-GB" sz="44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Nghymru</a:t>
            </a:r>
            <a:endPar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endParaRPr>
          </a:p>
        </p:txBody>
      </p:sp>
      <p:sp>
        <p:nvSpPr>
          <p:cNvPr id="23" name="TextBox 22">
            <a:extLst>
              <a:ext uri="{FF2B5EF4-FFF2-40B4-BE49-F238E27FC236}">
                <a16:creationId xmlns:a16="http://schemas.microsoft.com/office/drawing/2014/main" id="{98ED269F-00A7-4F55-82C3-3B7C2B226752}"/>
              </a:ext>
            </a:extLst>
          </p:cNvPr>
          <p:cNvSpPr txBox="1"/>
          <p:nvPr/>
        </p:nvSpPr>
        <p:spPr>
          <a:xfrm>
            <a:off x="531755" y="1506379"/>
            <a:ext cx="11118850" cy="646331"/>
          </a:xfrm>
          <a:prstGeom prst="rect">
            <a:avLst/>
          </a:prstGeom>
          <a:noFill/>
        </p:spPr>
        <p:txBody>
          <a:bodyPr wrap="square" rtlCol="0">
            <a:spAutoFit/>
          </a:bodyPr>
          <a:lstStyle/>
          <a:p>
            <a:pPr algn="just"/>
            <a:r>
              <a:rPr lang="en-GB" b="1" dirty="0">
                <a:latin typeface="Arial" panose="020B0604020202020204" pitchFamily="34" charset="0"/>
                <a:cs typeface="Arial" panose="020B0604020202020204" pitchFamily="34" charset="0"/>
              </a:rPr>
              <a:t>Mae </a:t>
            </a:r>
            <a:r>
              <a:rPr lang="en-GB" b="1" dirty="0" err="1">
                <a:latin typeface="Arial" panose="020B0604020202020204" pitchFamily="34" charset="0"/>
                <a:cs typeface="Arial" panose="020B0604020202020204" pitchFamily="34" charset="0"/>
              </a:rPr>
              <a:t>natur</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symudol</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bywyd</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teuluoedd</a:t>
            </a:r>
            <a:r>
              <a:rPr lang="en-GB" b="1" dirty="0">
                <a:latin typeface="Arial" panose="020B0604020202020204" pitchFamily="34" charset="0"/>
                <a:cs typeface="Arial" panose="020B0604020202020204" pitchFamily="34" charset="0"/>
              </a:rPr>
              <a:t> y </a:t>
            </a:r>
            <a:r>
              <a:rPr lang="en-GB" b="1" dirty="0" err="1">
                <a:latin typeface="Arial" panose="020B0604020202020204" pitchFamily="34" charset="0"/>
                <a:cs typeface="Arial" panose="020B0604020202020204" pitchFamily="34" charset="0"/>
              </a:rPr>
              <a:t>Lluoedd</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Arfog</a:t>
            </a:r>
            <a:r>
              <a:rPr lang="en-GB" b="1" dirty="0">
                <a:latin typeface="Arial" panose="020B0604020202020204" pitchFamily="34" charset="0"/>
                <a:cs typeface="Arial" panose="020B0604020202020204" pitchFamily="34" charset="0"/>
              </a:rPr>
              <a:t> yn </a:t>
            </a:r>
            <a:r>
              <a:rPr lang="en-GB" b="1" dirty="0" err="1">
                <a:latin typeface="Arial" panose="020B0604020202020204" pitchFamily="34" charset="0"/>
                <a:cs typeface="Arial" panose="020B0604020202020204" pitchFamily="34" charset="0"/>
              </a:rPr>
              <a:t>golygu</a:t>
            </a:r>
            <a:r>
              <a:rPr lang="en-GB" b="1" dirty="0">
                <a:latin typeface="Arial" panose="020B0604020202020204" pitchFamily="34" charset="0"/>
                <a:cs typeface="Arial" panose="020B0604020202020204" pitchFamily="34" charset="0"/>
              </a:rPr>
              <a:t> bod plant </a:t>
            </a:r>
            <a:r>
              <a:rPr lang="en-GB" b="1" dirty="0" err="1">
                <a:latin typeface="Arial" panose="020B0604020202020204" pitchFamily="34" charset="0"/>
                <a:cs typeface="Arial" panose="020B0604020202020204" pitchFamily="34" charset="0"/>
              </a:rPr>
              <a:t>milwyr</a:t>
            </a:r>
            <a:r>
              <a:rPr lang="en-GB" b="1" dirty="0">
                <a:latin typeface="Arial" panose="020B0604020202020204" pitchFamily="34" charset="0"/>
                <a:cs typeface="Arial" panose="020B0604020202020204" pitchFamily="34" charset="0"/>
              </a:rPr>
              <a:t> yn </a:t>
            </a:r>
            <a:r>
              <a:rPr lang="en-GB" b="1" dirty="0" err="1">
                <a:latin typeface="Arial" panose="020B0604020202020204" pitchFamily="34" charset="0"/>
                <a:cs typeface="Arial" panose="020B0604020202020204" pitchFamily="34" charset="0"/>
              </a:rPr>
              <a:t>debygol</a:t>
            </a:r>
            <a:r>
              <a:rPr lang="en-GB" b="1" dirty="0">
                <a:latin typeface="Arial" panose="020B0604020202020204" pitchFamily="34" charset="0"/>
                <a:cs typeface="Arial" panose="020B0604020202020204" pitchFamily="34" charset="0"/>
              </a:rPr>
              <a:t> o </a:t>
            </a:r>
            <a:r>
              <a:rPr lang="en-GB" b="1" dirty="0" err="1">
                <a:latin typeface="Arial" panose="020B0604020202020204" pitchFamily="34" charset="0"/>
                <a:cs typeface="Arial" panose="020B0604020202020204" pitchFamily="34" charset="0"/>
              </a:rPr>
              <a:t>fynychu</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nifer</a:t>
            </a:r>
            <a:r>
              <a:rPr lang="en-GB" b="1" dirty="0">
                <a:latin typeface="Arial" panose="020B0604020202020204" pitchFamily="34" charset="0"/>
                <a:cs typeface="Arial" panose="020B0604020202020204" pitchFamily="34" charset="0"/>
              </a:rPr>
              <a:t> o </a:t>
            </a:r>
            <a:r>
              <a:rPr lang="en-GB" b="1" dirty="0" err="1">
                <a:latin typeface="Arial" panose="020B0604020202020204" pitchFamily="34" charset="0"/>
                <a:cs typeface="Arial" panose="020B0604020202020204" pitchFamily="34" charset="0"/>
              </a:rPr>
              <a:t>ysgolion</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mewn</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gwahanol</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wledydd</a:t>
            </a:r>
            <a:r>
              <a:rPr lang="en-GB" b="1" dirty="0">
                <a:latin typeface="Arial" panose="020B0604020202020204" pitchFamily="34" charset="0"/>
                <a:cs typeface="Arial" panose="020B0604020202020204" pitchFamily="34" charset="0"/>
              </a:rPr>
              <a:t> a </a:t>
            </a:r>
            <a:r>
              <a:rPr lang="en-GB" b="1" dirty="0" err="1">
                <a:latin typeface="Arial" panose="020B0604020202020204" pitchFamily="34" charset="0"/>
                <a:cs typeface="Arial" panose="020B0604020202020204" pitchFamily="34" charset="0"/>
              </a:rPr>
              <a:t>rhanbarthau</a:t>
            </a:r>
            <a:r>
              <a:rPr lang="en-GB" b="1" dirty="0">
                <a:latin typeface="Arial" panose="020B0604020202020204" pitchFamily="34" charset="0"/>
                <a:cs typeface="Arial" panose="020B0604020202020204" pitchFamily="34" charset="0"/>
              </a:rPr>
              <a:t>.</a:t>
            </a:r>
          </a:p>
        </p:txBody>
      </p:sp>
      <p:sp>
        <p:nvSpPr>
          <p:cNvPr id="24" name="TextBox 23">
            <a:extLst>
              <a:ext uri="{FF2B5EF4-FFF2-40B4-BE49-F238E27FC236}">
                <a16:creationId xmlns:a16="http://schemas.microsoft.com/office/drawing/2014/main" id="{0800C177-4924-4446-841D-8712822F1995}"/>
              </a:ext>
            </a:extLst>
          </p:cNvPr>
          <p:cNvSpPr txBox="1"/>
          <p:nvPr/>
        </p:nvSpPr>
        <p:spPr>
          <a:xfrm>
            <a:off x="531755" y="2197240"/>
            <a:ext cx="5564245" cy="2873607"/>
          </a:xfrm>
          <a:prstGeom prst="rect">
            <a:avLst/>
          </a:prstGeom>
          <a:noFill/>
        </p:spPr>
        <p:txBody>
          <a:bodyPr wrap="square" rtlCol="0">
            <a:spAutoFit/>
          </a:bodyPr>
          <a:lstStyle/>
          <a:p>
            <a:pPr>
              <a:lnSpc>
                <a:spcPct val="107000"/>
              </a:lnSpc>
              <a:spcAft>
                <a:spcPts val="800"/>
              </a:spcAft>
            </a:pPr>
            <a:r>
              <a:rPr lang="cy-GB" b="1" dirty="0">
                <a:latin typeface="Arial" panose="020B0604020202020204" pitchFamily="34" charset="0"/>
                <a:ea typeface="Calibri" panose="020F0502020204030204" pitchFamily="34" charset="0"/>
                <a:cs typeface="Times New Roman" panose="02020603050405020304" pitchFamily="18" charset="0"/>
              </a:rPr>
              <a:t>Mae’r ffyrdd y gall hyn effeithio ar eu haddysg yn cynnwys:</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Dysgu Cymraeg am y tro cyntaf</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Gwahanol fathau o ysgolion ar draws Cymru</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Cwricwlwm gwahanol yng Nghymru, Lloegr, Yr Alban ac Iwerddon</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Ysgolion y Weinyddiaeth Amddiffyn (ysgolion tramor ar gyfer plant milwyr) sy’n dilyn cwricwlwm Lloegr</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07FE0F7F-3C16-4E76-A494-79BF9EA6A30B}"/>
              </a:ext>
            </a:extLst>
          </p:cNvPr>
          <p:cNvSpPr txBox="1"/>
          <p:nvPr/>
        </p:nvSpPr>
        <p:spPr>
          <a:xfrm>
            <a:off x="6608820" y="2751238"/>
            <a:ext cx="4916371" cy="2557880"/>
          </a:xfrm>
          <a:prstGeom prst="rect">
            <a:avLst/>
          </a:prstGeom>
          <a:noFill/>
        </p:spPr>
        <p:txBody>
          <a:bodyPr wrap="square" rtlCol="0">
            <a:spAutoFit/>
          </a:bodyPr>
          <a:lstStyle/>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Byrddau arholi a chymwysterau gwahanol</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Arolygon gwahanol e.e. Estyn yng Nghymru ac </a:t>
            </a:r>
            <a:r>
              <a:rPr lang="cy-GB" dirty="0" err="1">
                <a:latin typeface="Arial" panose="020B0604020202020204" pitchFamily="34" charset="0"/>
                <a:ea typeface="Calibri" panose="020F0502020204030204" pitchFamily="34" charset="0"/>
                <a:cs typeface="Times New Roman" panose="02020603050405020304" pitchFamily="18" charset="0"/>
              </a:rPr>
              <a:t>Ofsted</a:t>
            </a:r>
            <a:r>
              <a:rPr lang="cy-GB" dirty="0">
                <a:latin typeface="Arial" panose="020B0604020202020204" pitchFamily="34" charset="0"/>
                <a:ea typeface="Calibri" panose="020F0502020204030204" pitchFamily="34" charset="0"/>
                <a:cs typeface="Times New Roman" panose="02020603050405020304" pitchFamily="18" charset="0"/>
              </a:rPr>
              <a:t> yn Lloegr</a:t>
            </a:r>
            <a:r>
              <a:rPr lang="cy-GB" dirty="0">
                <a:latin typeface="Calibri" panose="020F050202020403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Gwahanol derminoleg a strwythur cymorth e.e. ADY yng Nghymru a AAA yn Lloegr</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Terminoleg a grwpiau oedran ysgol gwahanol.</a:t>
            </a:r>
            <a:endParaRPr lang="en-GB" dirty="0">
              <a:latin typeface="Calibri" panose="020F0502020204030204" pitchFamily="34" charset="0"/>
              <a:ea typeface="Calibri" panose="020F0502020204030204" pitchFamily="34" charset="0"/>
              <a:cs typeface="Times New Roman" panose="02020603050405020304" pitchFamily="18" charset="0"/>
            </a:endParaRPr>
          </a:p>
          <a:p>
            <a:endParaRPr lang="en-GB" dirty="0">
              <a:solidFill>
                <a:srgbClr val="000000"/>
              </a:solidFill>
              <a:latin typeface="Arial" panose="020B0604020202020204" pitchFamily="34" charset="0"/>
              <a:ea typeface="Tahoma" panose="020B0604030504040204" pitchFamily="34" charset="0"/>
              <a:cs typeface="Arial" panose="020B0604020202020204" pitchFamily="34" charset="0"/>
            </a:endParaRPr>
          </a:p>
        </p:txBody>
      </p:sp>
      <p:sp>
        <p:nvSpPr>
          <p:cNvPr id="26" name="Oval 25">
            <a:extLst>
              <a:ext uri="{FF2B5EF4-FFF2-40B4-BE49-F238E27FC236}">
                <a16:creationId xmlns:a16="http://schemas.microsoft.com/office/drawing/2014/main" id="{E501E2FC-9A25-4C3E-8A6B-CF92163B8150}"/>
              </a:ext>
            </a:extLst>
          </p:cNvPr>
          <p:cNvSpPr/>
          <p:nvPr/>
        </p:nvSpPr>
        <p:spPr>
          <a:xfrm>
            <a:off x="298335" y="3388718"/>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Oval 26">
            <a:extLst>
              <a:ext uri="{FF2B5EF4-FFF2-40B4-BE49-F238E27FC236}">
                <a16:creationId xmlns:a16="http://schemas.microsoft.com/office/drawing/2014/main" id="{F2054259-2AF7-404B-8197-C25C092568CA}"/>
              </a:ext>
            </a:extLst>
          </p:cNvPr>
          <p:cNvSpPr/>
          <p:nvPr/>
        </p:nvSpPr>
        <p:spPr>
          <a:xfrm>
            <a:off x="298335" y="2962136"/>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A0B02A15-832C-458C-A3C8-FBD2914D996A}"/>
              </a:ext>
            </a:extLst>
          </p:cNvPr>
          <p:cNvSpPr/>
          <p:nvPr/>
        </p:nvSpPr>
        <p:spPr>
          <a:xfrm>
            <a:off x="298335" y="3751641"/>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3CAC1A29-6D16-4D37-B41A-96C70863787D}"/>
              </a:ext>
            </a:extLst>
          </p:cNvPr>
          <p:cNvSpPr/>
          <p:nvPr/>
        </p:nvSpPr>
        <p:spPr>
          <a:xfrm>
            <a:off x="6343708" y="2825787"/>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Oval 29">
            <a:extLst>
              <a:ext uri="{FF2B5EF4-FFF2-40B4-BE49-F238E27FC236}">
                <a16:creationId xmlns:a16="http://schemas.microsoft.com/office/drawing/2014/main" id="{39A193CA-E26C-4358-861F-1BD4402CE112}"/>
              </a:ext>
            </a:extLst>
          </p:cNvPr>
          <p:cNvSpPr/>
          <p:nvPr/>
        </p:nvSpPr>
        <p:spPr>
          <a:xfrm>
            <a:off x="300745" y="4366142"/>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Oval 30">
            <a:extLst>
              <a:ext uri="{FF2B5EF4-FFF2-40B4-BE49-F238E27FC236}">
                <a16:creationId xmlns:a16="http://schemas.microsoft.com/office/drawing/2014/main" id="{D8E87C07-B3A1-4A82-BF3D-277CD8A5082E}"/>
              </a:ext>
            </a:extLst>
          </p:cNvPr>
          <p:cNvSpPr/>
          <p:nvPr/>
        </p:nvSpPr>
        <p:spPr>
          <a:xfrm>
            <a:off x="6380220" y="3226462"/>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 name="Oval 31">
            <a:extLst>
              <a:ext uri="{FF2B5EF4-FFF2-40B4-BE49-F238E27FC236}">
                <a16:creationId xmlns:a16="http://schemas.microsoft.com/office/drawing/2014/main" id="{20B3115D-97CB-421A-A6BC-6862B41509E1}"/>
              </a:ext>
            </a:extLst>
          </p:cNvPr>
          <p:cNvSpPr/>
          <p:nvPr/>
        </p:nvSpPr>
        <p:spPr>
          <a:xfrm>
            <a:off x="6380220" y="4616509"/>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 name="Oval 32">
            <a:extLst>
              <a:ext uri="{FF2B5EF4-FFF2-40B4-BE49-F238E27FC236}">
                <a16:creationId xmlns:a16="http://schemas.microsoft.com/office/drawing/2014/main" id="{8029D24E-43D8-49F9-92E9-94A680DF2F15}"/>
              </a:ext>
            </a:extLst>
          </p:cNvPr>
          <p:cNvSpPr/>
          <p:nvPr/>
        </p:nvSpPr>
        <p:spPr>
          <a:xfrm>
            <a:off x="6380220" y="3910795"/>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Oval 16">
            <a:extLst>
              <a:ext uri="{FF2B5EF4-FFF2-40B4-BE49-F238E27FC236}">
                <a16:creationId xmlns:a16="http://schemas.microsoft.com/office/drawing/2014/main" id="{FE230F8D-E6DA-4A92-AA5E-0B92F8A74ED8}"/>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7174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289020"/>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5" name="TextBox 24">
            <a:extLst>
              <a:ext uri="{FF2B5EF4-FFF2-40B4-BE49-F238E27FC236}">
                <a16:creationId xmlns:a16="http://schemas.microsoft.com/office/drawing/2014/main" id="{6192AF49-F2FE-4F15-AA8F-5CD16A55506E}"/>
              </a:ext>
            </a:extLst>
          </p:cNvPr>
          <p:cNvSpPr txBox="1"/>
          <p:nvPr/>
        </p:nvSpPr>
        <p:spPr>
          <a:xfrm>
            <a:off x="860104" y="259122"/>
            <a:ext cx="10471791" cy="1200329"/>
          </a:xfrm>
          <a:prstGeom prst="rect">
            <a:avLst/>
          </a:prstGeom>
          <a:noFill/>
        </p:spPr>
        <p:txBody>
          <a:bodyPr wrap="square" rtlCol="0">
            <a:spAutoFit/>
          </a:bodyPr>
          <a:lstStyle/>
          <a:p>
            <a:pPr algn="ctr"/>
            <a:r>
              <a:rPr lang="en-GB" sz="36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Rôl</a:t>
            </a:r>
            <a:r>
              <a:rPr lang="en-GB" sz="36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 </a:t>
            </a:r>
            <a:r>
              <a:rPr lang="en-GB" sz="3600" b="1"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a:t>
            </a:r>
            <a:r>
              <a:rPr lang="en-GB" sz="3600" b="1" dirty="0" err="1">
                <a:solidFill>
                  <a:srgbClr val="FF0000"/>
                </a:solidFill>
                <a:latin typeface="Arial Rounded MT Bold" panose="020F0704030504030204" pitchFamily="34" charset="0"/>
                <a:ea typeface="Tahoma" panose="020B0604030504040204" pitchFamily="34" charset="0"/>
                <a:cs typeface="Tahoma" panose="020B0604030504040204" pitchFamily="34" charset="0"/>
              </a:rPr>
              <a:t>rhowch</a:t>
            </a:r>
            <a:r>
              <a:rPr lang="en-GB" sz="3600" b="1"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 </a:t>
            </a:r>
            <a:r>
              <a:rPr lang="en-GB" sz="3600" b="1" dirty="0" err="1">
                <a:solidFill>
                  <a:srgbClr val="FF0000"/>
                </a:solidFill>
                <a:latin typeface="Arial Rounded MT Bold" panose="020F0704030504030204" pitchFamily="34" charset="0"/>
                <a:ea typeface="Tahoma" panose="020B0604030504040204" pitchFamily="34" charset="0"/>
                <a:cs typeface="Tahoma" panose="020B0604030504040204" pitchFamily="34" charset="0"/>
              </a:rPr>
              <a:t>enw’r</a:t>
            </a:r>
            <a:r>
              <a:rPr lang="en-GB" sz="3600" b="1"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 </a:t>
            </a:r>
            <a:r>
              <a:rPr lang="en-GB" sz="3600" b="1" dirty="0" err="1">
                <a:solidFill>
                  <a:srgbClr val="FF0000"/>
                </a:solidFill>
                <a:latin typeface="Arial Rounded MT Bold" panose="020F0704030504030204" pitchFamily="34" charset="0"/>
                <a:ea typeface="Tahoma" panose="020B0604030504040204" pitchFamily="34" charset="0"/>
                <a:cs typeface="Tahoma" panose="020B0604030504040204" pitchFamily="34" charset="0"/>
              </a:rPr>
              <a:t>ysgol</a:t>
            </a:r>
            <a:r>
              <a:rPr lang="en-GB" sz="3600" b="1"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 </a:t>
            </a:r>
            <a:r>
              <a:rPr lang="en-GB" sz="36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i</a:t>
            </a:r>
            <a:r>
              <a:rPr lang="en-GB" sz="36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 </a:t>
            </a:r>
            <a:r>
              <a:rPr lang="en-GB" sz="36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gefnogi</a:t>
            </a:r>
            <a:r>
              <a:rPr lang="en-GB" sz="36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 plant </a:t>
            </a:r>
            <a:r>
              <a:rPr lang="en-GB" sz="36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milwyr</a:t>
            </a:r>
            <a:endParaRPr lang="en-GB" sz="3600" b="1" dirty="0">
              <a:solidFill>
                <a:schemeClr val="bg1"/>
              </a:solidFill>
              <a:latin typeface="Arial Rounded MT Bold" panose="020F070403050403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BB870B0D-5583-4169-AD82-A084152CD3EE}"/>
              </a:ext>
            </a:extLst>
          </p:cNvPr>
          <p:cNvSpPr/>
          <p:nvPr/>
        </p:nvSpPr>
        <p:spPr>
          <a:xfrm>
            <a:off x="603250" y="1586937"/>
            <a:ext cx="10985500" cy="1200329"/>
          </a:xfrm>
          <a:prstGeom prst="rect">
            <a:avLst/>
          </a:prstGeom>
        </p:spPr>
        <p:txBody>
          <a:bodyPr wrap="square">
            <a:spAutoFit/>
          </a:bodyPr>
          <a:lstStyle/>
          <a:p>
            <a:pPr algn="just"/>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Mae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gennym</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ddyletswydd</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foesegol</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fel</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cenedl</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ac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fel</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addysgwyr</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i</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sicrhau</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bod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teuluoedd</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y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rhai</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sy’n</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gwasanaethu</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ddim</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yn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cael</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eu</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heffeithio</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mewn</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ffordd</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negyddol</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oherwydd</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eu</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hymrwymiad</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i’r</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Lluoedd</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Arfog</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Mae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nifer</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o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agweddau</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cadarnhaol</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o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fod</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yn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aelod</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o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deulu’r</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Lluoedd</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Arfog</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ond</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mae</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nifer</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o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blant</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milwyr</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yn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dioddef</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yn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sylweddol</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o ran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ei</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 </a:t>
            </a:r>
            <a:r>
              <a:rPr lang="en-GB" dirty="0" err="1">
                <a:solidFill>
                  <a:srgbClr val="000000"/>
                </a:solidFill>
                <a:latin typeface="Arial" panose="020B0604020202020204" pitchFamily="34" charset="0"/>
                <a:ea typeface="Tahoma" panose="020B0604030504040204" pitchFamily="34" charset="0"/>
                <a:cs typeface="Arial" panose="020B0604020202020204" pitchFamily="34" charset="0"/>
              </a:rPr>
              <a:t>haddysg</a:t>
            </a:r>
            <a:r>
              <a:rPr lang="en-GB" dirty="0">
                <a:solidFill>
                  <a:srgbClr val="000000"/>
                </a:solidFill>
                <a:latin typeface="Arial" panose="020B0604020202020204" pitchFamily="34" charset="0"/>
                <a:ea typeface="Tahoma" panose="020B0604030504040204" pitchFamily="34" charset="0"/>
                <a:cs typeface="Arial" panose="020B0604020202020204" pitchFamily="34" charset="0"/>
              </a:rPr>
              <a:t>.</a:t>
            </a:r>
          </a:p>
        </p:txBody>
      </p:sp>
      <p:sp>
        <p:nvSpPr>
          <p:cNvPr id="23" name="Rectangle: Rounded Corners 22">
            <a:extLst>
              <a:ext uri="{FF2B5EF4-FFF2-40B4-BE49-F238E27FC236}">
                <a16:creationId xmlns:a16="http://schemas.microsoft.com/office/drawing/2014/main" id="{5B9B4C40-8C8D-4CD3-A177-ACB2A026B698}"/>
              </a:ext>
            </a:extLst>
          </p:cNvPr>
          <p:cNvSpPr/>
          <p:nvPr/>
        </p:nvSpPr>
        <p:spPr>
          <a:xfrm>
            <a:off x="2775483" y="3073401"/>
            <a:ext cx="6641032" cy="99733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b="1" i="1" dirty="0">
                <a:latin typeface="Arial" panose="020B0604020202020204" pitchFamily="34" charset="0"/>
                <a:ea typeface="Calibri" panose="020F0502020204030204" pitchFamily="34" charset="0"/>
                <a:cs typeface="Times New Roman" panose="02020603050405020304" pitchFamily="18" charset="0"/>
              </a:rPr>
              <a:t> </a:t>
            </a:r>
            <a:r>
              <a:rPr lang="cy-GB" b="1" i="1" dirty="0">
                <a:latin typeface="Arial" panose="020B0604020202020204" pitchFamily="34" charset="0"/>
                <a:ea typeface="Calibri" panose="020F0502020204030204" pitchFamily="34" charset="0"/>
                <a:cs typeface="Times New Roman" panose="02020603050405020304" pitchFamily="18" charset="0"/>
              </a:rPr>
              <a:t>“Erthygl 28: Eich hawl i ddysgu a mynd i’r ysgol.”</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b="1" dirty="0">
                <a:latin typeface="Arial" panose="020B0604020202020204" pitchFamily="34" charset="0"/>
                <a:ea typeface="Calibri" panose="020F0502020204030204" pitchFamily="34" charset="0"/>
                <a:cs typeface="Times New Roman" panose="02020603050405020304" pitchFamily="18" charset="0"/>
              </a:rPr>
              <a:t>Confensiwn y Cenhedloedd Unedig ar Hawliau’r Plentyn</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88B31CE7-5D19-45A7-8C1B-60C812585031}"/>
              </a:ext>
            </a:extLst>
          </p:cNvPr>
          <p:cNvSpPr/>
          <p:nvPr/>
        </p:nvSpPr>
        <p:spPr>
          <a:xfrm>
            <a:off x="2760265" y="4256634"/>
            <a:ext cx="6890765" cy="1166821"/>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b="1" i="1" dirty="0">
                <a:latin typeface="Arial" panose="020B0604020202020204" pitchFamily="34" charset="0"/>
                <a:ea typeface="Calibri" panose="020F0502020204030204" pitchFamily="34" charset="0"/>
                <a:cs typeface="Times New Roman" panose="02020603050405020304" pitchFamily="18" charset="0"/>
              </a:rPr>
              <a:t> </a:t>
            </a:r>
            <a:r>
              <a:rPr lang="cy-GB" b="1" i="1" dirty="0">
                <a:latin typeface="Arial" panose="020B0604020202020204" pitchFamily="34" charset="0"/>
                <a:ea typeface="Calibri" panose="020F0502020204030204" pitchFamily="34" charset="0"/>
                <a:cs typeface="Times New Roman" panose="02020603050405020304" pitchFamily="18" charset="0"/>
              </a:rPr>
              <a:t>“Erthygl 29: Eich hawl i fod y gorau gallwch fod.”</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b="1" dirty="0">
                <a:latin typeface="Arial" panose="020B0604020202020204" pitchFamily="34" charset="0"/>
                <a:ea typeface="Calibri" panose="020F0502020204030204" pitchFamily="34" charset="0"/>
                <a:cs typeface="Times New Roman" panose="02020603050405020304" pitchFamily="18" charset="0"/>
              </a:rPr>
              <a:t>Confensiwn y Cenhedloedd Unedig ar Hawliau’r Plentyn</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Oval 8">
            <a:extLst>
              <a:ext uri="{FF2B5EF4-FFF2-40B4-BE49-F238E27FC236}">
                <a16:creationId xmlns:a16="http://schemas.microsoft.com/office/drawing/2014/main" id="{8D701BA8-2875-4A86-9879-74A44678C7A6}"/>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350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sz="4000" dirty="0">
              <a:latin typeface="Arial Rounded MT Bold" panose="020F0704030504030204" pitchFamily="34" charset="0"/>
            </a:endParaRPr>
          </a:p>
        </p:txBody>
      </p:sp>
      <p:sp>
        <p:nvSpPr>
          <p:cNvPr id="14" name="Oval 13">
            <a:extLst>
              <a:ext uri="{FF2B5EF4-FFF2-40B4-BE49-F238E27FC236}">
                <a16:creationId xmlns:a16="http://schemas.microsoft.com/office/drawing/2014/main" id="{44B90FC2-C7B7-489C-9059-A43411380547}"/>
              </a:ext>
            </a:extLst>
          </p:cNvPr>
          <p:cNvSpPr/>
          <p:nvPr/>
        </p:nvSpPr>
        <p:spPr>
          <a:xfrm>
            <a:off x="668641" y="2309932"/>
            <a:ext cx="428625" cy="42862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Oval 14">
            <a:extLst>
              <a:ext uri="{FF2B5EF4-FFF2-40B4-BE49-F238E27FC236}">
                <a16:creationId xmlns:a16="http://schemas.microsoft.com/office/drawing/2014/main" id="{6D641811-8364-4CE7-95B2-D6A7F43FDA4A}"/>
              </a:ext>
            </a:extLst>
          </p:cNvPr>
          <p:cNvSpPr/>
          <p:nvPr/>
        </p:nvSpPr>
        <p:spPr>
          <a:xfrm>
            <a:off x="655566" y="3866872"/>
            <a:ext cx="428625" cy="428625"/>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Oval 15">
            <a:extLst>
              <a:ext uri="{FF2B5EF4-FFF2-40B4-BE49-F238E27FC236}">
                <a16:creationId xmlns:a16="http://schemas.microsoft.com/office/drawing/2014/main" id="{0953A221-91FC-4FE5-AE76-DBA5D40EF951}"/>
              </a:ext>
            </a:extLst>
          </p:cNvPr>
          <p:cNvSpPr/>
          <p:nvPr/>
        </p:nvSpPr>
        <p:spPr>
          <a:xfrm>
            <a:off x="891533" y="3019883"/>
            <a:ext cx="428625" cy="42862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Oval 16">
            <a:extLst>
              <a:ext uri="{FF2B5EF4-FFF2-40B4-BE49-F238E27FC236}">
                <a16:creationId xmlns:a16="http://schemas.microsoft.com/office/drawing/2014/main" id="{0AA370CA-BDCF-44D1-AE78-D3701DCD97BE}"/>
              </a:ext>
            </a:extLst>
          </p:cNvPr>
          <p:cNvSpPr/>
          <p:nvPr/>
        </p:nvSpPr>
        <p:spPr>
          <a:xfrm>
            <a:off x="653408" y="2877008"/>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Oval 17">
            <a:extLst>
              <a:ext uri="{FF2B5EF4-FFF2-40B4-BE49-F238E27FC236}">
                <a16:creationId xmlns:a16="http://schemas.microsoft.com/office/drawing/2014/main" id="{6AFF2563-DA19-4B9E-ACC2-C861796E9711}"/>
              </a:ext>
            </a:extLst>
          </p:cNvPr>
          <p:cNvSpPr/>
          <p:nvPr/>
        </p:nvSpPr>
        <p:spPr>
          <a:xfrm>
            <a:off x="965821" y="2081332"/>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Oval 18">
            <a:extLst>
              <a:ext uri="{FF2B5EF4-FFF2-40B4-BE49-F238E27FC236}">
                <a16:creationId xmlns:a16="http://schemas.microsoft.com/office/drawing/2014/main" id="{A0EE49E9-E26E-42E7-82B7-1D85D4EFDEC1}"/>
              </a:ext>
            </a:extLst>
          </p:cNvPr>
          <p:cNvSpPr/>
          <p:nvPr/>
        </p:nvSpPr>
        <p:spPr>
          <a:xfrm>
            <a:off x="1103241" y="3819247"/>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Oval 19">
            <a:extLst>
              <a:ext uri="{FF2B5EF4-FFF2-40B4-BE49-F238E27FC236}">
                <a16:creationId xmlns:a16="http://schemas.microsoft.com/office/drawing/2014/main" id="{2EA159FC-D24B-46BA-8CE9-49C9EF0CD828}"/>
              </a:ext>
            </a:extLst>
          </p:cNvPr>
          <p:cNvSpPr/>
          <p:nvPr/>
        </p:nvSpPr>
        <p:spPr>
          <a:xfrm>
            <a:off x="922266" y="3649702"/>
            <a:ext cx="131445" cy="13144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a:extLst>
              <a:ext uri="{FF2B5EF4-FFF2-40B4-BE49-F238E27FC236}">
                <a16:creationId xmlns:a16="http://schemas.microsoft.com/office/drawing/2014/main" id="{552BFE73-C894-4C63-B388-8556A9B7F229}"/>
              </a:ext>
            </a:extLst>
          </p:cNvPr>
          <p:cNvSpPr/>
          <p:nvPr/>
        </p:nvSpPr>
        <p:spPr>
          <a:xfrm>
            <a:off x="701033" y="3248483"/>
            <a:ext cx="131445" cy="131445"/>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Oval 21">
            <a:extLst>
              <a:ext uri="{FF2B5EF4-FFF2-40B4-BE49-F238E27FC236}">
                <a16:creationId xmlns:a16="http://schemas.microsoft.com/office/drawing/2014/main" id="{31D13FAC-5741-49D6-99E9-E5F4C3105D9D}"/>
              </a:ext>
            </a:extLst>
          </p:cNvPr>
          <p:cNvSpPr/>
          <p:nvPr/>
        </p:nvSpPr>
        <p:spPr>
          <a:xfrm>
            <a:off x="1182991" y="2405182"/>
            <a:ext cx="131445" cy="13144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TextBox 22">
            <a:extLst>
              <a:ext uri="{FF2B5EF4-FFF2-40B4-BE49-F238E27FC236}">
                <a16:creationId xmlns:a16="http://schemas.microsoft.com/office/drawing/2014/main" id="{98ED269F-00A7-4F55-82C3-3B7C2B226752}"/>
              </a:ext>
            </a:extLst>
          </p:cNvPr>
          <p:cNvSpPr txBox="1"/>
          <p:nvPr/>
        </p:nvSpPr>
        <p:spPr>
          <a:xfrm>
            <a:off x="1347463" y="2132107"/>
            <a:ext cx="10096508" cy="2807948"/>
          </a:xfrm>
          <a:prstGeom prst="rect">
            <a:avLst/>
          </a:prstGeom>
          <a:noFill/>
        </p:spPr>
        <p:txBody>
          <a:bodyPr wrap="square" rtlCol="0">
            <a:spAutoFit/>
          </a:bodyPr>
          <a:lstStyle/>
          <a:p>
            <a:pPr marL="342900" lvl="0" indent="-342900">
              <a:lnSpc>
                <a:spcPct val="107000"/>
              </a:lnSpc>
              <a:spcAft>
                <a:spcPts val="800"/>
              </a:spcAft>
              <a:buFont typeface="+mj-lt"/>
              <a:buAutoNum type="arabicPeriod"/>
              <a:tabLst>
                <a:tab pos="457200" algn="l"/>
              </a:tabLst>
            </a:pPr>
            <a:r>
              <a:rPr lang="cy-GB" sz="2000" b="1" dirty="0">
                <a:latin typeface="Arial" panose="020B0604020202020204" pitchFamily="34" charset="0"/>
                <a:ea typeface="Calibri" panose="020F0502020204030204" pitchFamily="34" charset="0"/>
                <a:cs typeface="Times New Roman" panose="02020603050405020304" pitchFamily="18" charset="0"/>
              </a:rPr>
              <a:t>Mewn grŵp, gweithiwch drwy Becyn Gwaith 1 SSCE Cymru. </a:t>
            </a:r>
            <a:r>
              <a:rPr lang="cy-GB" sz="2000" b="1" i="1" dirty="0">
                <a:latin typeface="Arial" panose="020B0604020202020204" pitchFamily="34" charset="0"/>
                <a:ea typeface="Calibri" panose="020F0502020204030204" pitchFamily="34" charset="0"/>
                <a:cs typeface="Times New Roman" panose="02020603050405020304" pitchFamily="18" charset="0"/>
              </a:rPr>
              <a:t>RHESTR WIRIO: Camau gweithredu a Gweithgareddau Ysgol</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cy-GB" sz="2000" b="1" dirty="0">
                <a:latin typeface="Arial" panose="020B0604020202020204" pitchFamily="34" charset="0"/>
                <a:ea typeface="Calibri" panose="020F0502020204030204" pitchFamily="34" charset="0"/>
                <a:cs typeface="Times New Roman" panose="02020603050405020304" pitchFamily="18" charset="0"/>
              </a:rPr>
              <a:t>Dynodwch pwy, beth, sut a phryd ar gyfer bob gweithgaredd</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2000" dirty="0">
                <a:latin typeface="Arial" panose="020B0604020202020204" pitchFamily="34" charset="0"/>
                <a:ea typeface="Calibri" panose="020F0502020204030204" pitchFamily="34" charset="0"/>
                <a:cs typeface="Times New Roman" panose="02020603050405020304" pitchFamily="18" charset="0"/>
              </a:rPr>
              <a:t>Bydd hyn yn ffurfio sail ar gyfer cynllun gweithredu/datblygu ysgol</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b="1" dirty="0">
                <a:latin typeface="Arial" panose="020B0604020202020204" pitchFamily="34" charset="0"/>
                <a:ea typeface="Calibri" panose="020F0502020204030204" pitchFamily="34" charset="0"/>
                <a:cs typeface="Times New Roman" panose="02020603050405020304" pitchFamily="18" charset="0"/>
              </a:rPr>
              <a:t>3. </a:t>
            </a:r>
            <a:r>
              <a:rPr lang="cy-GB" sz="2000" b="1" dirty="0">
                <a:latin typeface="Arial" panose="020B0604020202020204" pitchFamily="34" charset="0"/>
                <a:ea typeface="Calibri" panose="020F0502020204030204" pitchFamily="34" charset="0"/>
                <a:cs typeface="Times New Roman" panose="02020603050405020304" pitchFamily="18" charset="0"/>
              </a:rPr>
              <a:t>Ychwanegwch unrhyw gamau gweithredu ychwanegol all yr ysgol eu cymryd</a:t>
            </a:r>
          </a:p>
          <a:p>
            <a:pPr>
              <a:lnSpc>
                <a:spcPct val="107000"/>
              </a:lnSpc>
              <a:spcAft>
                <a:spcPts val="800"/>
              </a:spcAft>
            </a:pPr>
            <a:r>
              <a:rPr lang="en-GB" sz="2000" b="1" dirty="0">
                <a:latin typeface="Arial" panose="020B0604020202020204" pitchFamily="34" charset="0"/>
                <a:ea typeface="Calibri" panose="020F0502020204030204" pitchFamily="34" charset="0"/>
                <a:cs typeface="Times New Roman" panose="02020603050405020304" pitchFamily="18" charset="0"/>
              </a:rPr>
              <a:t>4. </a:t>
            </a:r>
            <a:r>
              <a:rPr lang="cy-GB" sz="2000" b="1" dirty="0">
                <a:latin typeface="Arial" panose="020B0604020202020204" pitchFamily="34" charset="0"/>
                <a:ea typeface="Calibri" panose="020F0502020204030204" pitchFamily="34" charset="0"/>
                <a:cs typeface="Times New Roman" panose="02020603050405020304" pitchFamily="18" charset="0"/>
              </a:rPr>
              <a:t>Llenwch y sleid nesaf gyda rhai o’r eitemau allweddol a nodwyd yn y rhestr wirio.</a:t>
            </a:r>
            <a:endParaRPr lang="en-GB"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6F557512-DD70-491E-B1AE-4DBA4B3AFD98}"/>
              </a:ext>
            </a:extLst>
          </p:cNvPr>
          <p:cNvSpPr txBox="1"/>
          <p:nvPr/>
        </p:nvSpPr>
        <p:spPr>
          <a:xfrm>
            <a:off x="868305" y="409802"/>
            <a:ext cx="10462266" cy="769441"/>
          </a:xfrm>
          <a:prstGeom prst="rect">
            <a:avLst/>
          </a:prstGeom>
          <a:noFill/>
        </p:spPr>
        <p:txBody>
          <a:bodyPr wrap="square" rtlCol="0">
            <a:spAutoFit/>
          </a:bodyPr>
          <a:lstStyle/>
          <a:p>
            <a:pPr algn="ctr"/>
            <a:r>
              <a:rPr lang="en-GB" sz="44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Tasg</a:t>
            </a:r>
            <a:r>
              <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 </a:t>
            </a:r>
            <a:r>
              <a:rPr lang="en-GB" sz="44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Cynllun</a:t>
            </a:r>
            <a:r>
              <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 </a:t>
            </a:r>
            <a:r>
              <a:rPr lang="en-GB" sz="44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Gweithredu</a:t>
            </a:r>
            <a:endPar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endParaRPr>
          </a:p>
        </p:txBody>
      </p:sp>
      <p:sp>
        <p:nvSpPr>
          <p:cNvPr id="25" name="TextBox 24">
            <a:extLst>
              <a:ext uri="{FF2B5EF4-FFF2-40B4-BE49-F238E27FC236}">
                <a16:creationId xmlns:a16="http://schemas.microsoft.com/office/drawing/2014/main" id="{CAE2D707-8993-4D8F-9F68-F0CD08C7D457}"/>
              </a:ext>
            </a:extLst>
          </p:cNvPr>
          <p:cNvSpPr txBox="1"/>
          <p:nvPr/>
        </p:nvSpPr>
        <p:spPr>
          <a:xfrm>
            <a:off x="601605" y="1523660"/>
            <a:ext cx="10985500" cy="405047"/>
          </a:xfrm>
          <a:prstGeom prst="rect">
            <a:avLst/>
          </a:prstGeom>
          <a:noFill/>
        </p:spPr>
        <p:txBody>
          <a:bodyPr wrap="square" rtlCol="0">
            <a:spAutoFit/>
          </a:bodyPr>
          <a:lstStyle/>
          <a:p>
            <a:pPr>
              <a:lnSpc>
                <a:spcPct val="107000"/>
              </a:lnSpc>
              <a:spcAft>
                <a:spcPts val="800"/>
              </a:spcAft>
            </a:pPr>
            <a:r>
              <a:rPr lang="cy-GB" sz="2000" b="1" dirty="0">
                <a:latin typeface="Arial" panose="020B0604020202020204" pitchFamily="34" charset="0"/>
                <a:ea typeface="Calibri" panose="020F0502020204030204" pitchFamily="34" charset="0"/>
                <a:cs typeface="Times New Roman" panose="02020603050405020304" pitchFamily="18" charset="0"/>
              </a:rPr>
              <a:t>Ystyriwch pa gamau gweithredu all yr ysgol eu cymryd i atal anfantais i blant milwyr.</a:t>
            </a:r>
            <a:endParaRPr lang="en-GB"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7" name="Oval 26">
            <a:extLst>
              <a:ext uri="{FF2B5EF4-FFF2-40B4-BE49-F238E27FC236}">
                <a16:creationId xmlns:a16="http://schemas.microsoft.com/office/drawing/2014/main" id="{321128DF-1664-4685-986C-9966D5FE61F8}"/>
              </a:ext>
            </a:extLst>
          </p:cNvPr>
          <p:cNvSpPr/>
          <p:nvPr/>
        </p:nvSpPr>
        <p:spPr>
          <a:xfrm>
            <a:off x="707383" y="4607802"/>
            <a:ext cx="428625" cy="42862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E9D12D97-F1C4-4372-9846-02EFF6B7D183}"/>
              </a:ext>
            </a:extLst>
          </p:cNvPr>
          <p:cNvSpPr/>
          <p:nvPr/>
        </p:nvSpPr>
        <p:spPr>
          <a:xfrm>
            <a:off x="1004563" y="4379202"/>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23351802-CF88-4F42-829D-C0D245032EFD}"/>
              </a:ext>
            </a:extLst>
          </p:cNvPr>
          <p:cNvSpPr/>
          <p:nvPr/>
        </p:nvSpPr>
        <p:spPr>
          <a:xfrm>
            <a:off x="1221733" y="4703052"/>
            <a:ext cx="131445" cy="13144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85499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5" name="TextBox 24">
            <a:extLst>
              <a:ext uri="{FF2B5EF4-FFF2-40B4-BE49-F238E27FC236}">
                <a16:creationId xmlns:a16="http://schemas.microsoft.com/office/drawing/2014/main" id="{6192AF49-F2FE-4F15-AA8F-5CD16A55506E}"/>
              </a:ext>
            </a:extLst>
          </p:cNvPr>
          <p:cNvSpPr txBox="1"/>
          <p:nvPr/>
        </p:nvSpPr>
        <p:spPr>
          <a:xfrm>
            <a:off x="1374136" y="178684"/>
            <a:ext cx="9443727" cy="1200329"/>
          </a:xfrm>
          <a:prstGeom prst="rect">
            <a:avLst/>
          </a:prstGeom>
          <a:noFill/>
        </p:spPr>
        <p:txBody>
          <a:bodyPr wrap="square" rtlCol="0">
            <a:spAutoFit/>
          </a:bodyPr>
          <a:lstStyle/>
          <a:p>
            <a:pPr algn="ctr"/>
            <a:r>
              <a:rPr lang="en-GB" sz="36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Gweithgareddau</a:t>
            </a:r>
            <a:r>
              <a:rPr lang="en-GB" sz="36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 </a:t>
            </a:r>
            <a:r>
              <a:rPr lang="en-GB" sz="3600" b="1"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a:t>
            </a:r>
            <a:r>
              <a:rPr lang="en-GB" sz="3600" b="1" dirty="0" err="1">
                <a:solidFill>
                  <a:srgbClr val="FF0000"/>
                </a:solidFill>
                <a:latin typeface="Arial Rounded MT Bold" panose="020F0704030504030204" pitchFamily="34" charset="0"/>
                <a:ea typeface="Tahoma" panose="020B0604030504040204" pitchFamily="34" charset="0"/>
                <a:cs typeface="Tahoma" panose="020B0604030504040204" pitchFamily="34" charset="0"/>
              </a:rPr>
              <a:t>rhowch</a:t>
            </a:r>
            <a:r>
              <a:rPr lang="en-GB" sz="3600" b="1"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 </a:t>
            </a:r>
            <a:r>
              <a:rPr lang="en-GB" sz="3600" b="1" dirty="0" err="1">
                <a:solidFill>
                  <a:srgbClr val="FF0000"/>
                </a:solidFill>
                <a:latin typeface="Arial Rounded MT Bold" panose="020F0704030504030204" pitchFamily="34" charset="0"/>
                <a:ea typeface="Tahoma" panose="020B0604030504040204" pitchFamily="34" charset="0"/>
                <a:cs typeface="Tahoma" panose="020B0604030504040204" pitchFamily="34" charset="0"/>
              </a:rPr>
              <a:t>enw’r</a:t>
            </a:r>
            <a:r>
              <a:rPr lang="en-GB" sz="3600" b="1"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 </a:t>
            </a:r>
            <a:r>
              <a:rPr lang="en-GB" sz="3600" b="1" dirty="0" err="1">
                <a:solidFill>
                  <a:srgbClr val="FF0000"/>
                </a:solidFill>
                <a:latin typeface="Arial Rounded MT Bold" panose="020F0704030504030204" pitchFamily="34" charset="0"/>
                <a:ea typeface="Tahoma" panose="020B0604030504040204" pitchFamily="34" charset="0"/>
                <a:cs typeface="Tahoma" panose="020B0604030504040204" pitchFamily="34" charset="0"/>
              </a:rPr>
              <a:t>ysgol</a:t>
            </a:r>
            <a:r>
              <a:rPr lang="en-GB" sz="3600" b="1" dirty="0">
                <a:solidFill>
                  <a:srgbClr val="FF0000"/>
                </a:solidFill>
                <a:latin typeface="Arial Rounded MT Bold" panose="020F0704030504030204" pitchFamily="34" charset="0"/>
                <a:ea typeface="Tahoma" panose="020B0604030504040204" pitchFamily="34" charset="0"/>
                <a:cs typeface="Tahoma" panose="020B0604030504040204" pitchFamily="34" charset="0"/>
              </a:rPr>
              <a:t>) </a:t>
            </a:r>
            <a:r>
              <a:rPr lang="en-GB" sz="36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i</a:t>
            </a:r>
            <a:r>
              <a:rPr lang="en-GB" sz="36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 </a:t>
            </a:r>
            <a:r>
              <a:rPr lang="en-GB" sz="36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gefnogi</a:t>
            </a:r>
            <a:r>
              <a:rPr lang="en-GB" sz="36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 plant </a:t>
            </a:r>
            <a:r>
              <a:rPr lang="en-GB" sz="36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milwyr</a:t>
            </a:r>
            <a:endParaRPr lang="en-GB" sz="3600" b="1" dirty="0">
              <a:solidFill>
                <a:schemeClr val="bg1"/>
              </a:solidFill>
              <a:latin typeface="Arial Rounded MT Bold" panose="020F0704030504030204" pitchFamily="34" charset="0"/>
              <a:ea typeface="Tahoma" panose="020B0604030504040204" pitchFamily="34" charset="0"/>
              <a:cs typeface="Tahoma" panose="020B0604030504040204" pitchFamily="34" charset="0"/>
            </a:endParaRPr>
          </a:p>
        </p:txBody>
      </p:sp>
      <p:sp>
        <p:nvSpPr>
          <p:cNvPr id="24" name="Oval 23">
            <a:extLst>
              <a:ext uri="{FF2B5EF4-FFF2-40B4-BE49-F238E27FC236}">
                <a16:creationId xmlns:a16="http://schemas.microsoft.com/office/drawing/2014/main" id="{AD453BE2-1E12-473F-BED2-33169249DBAB}"/>
              </a:ext>
            </a:extLst>
          </p:cNvPr>
          <p:cNvSpPr/>
          <p:nvPr/>
        </p:nvSpPr>
        <p:spPr>
          <a:xfrm>
            <a:off x="882535" y="2218067"/>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Oval 25">
            <a:extLst>
              <a:ext uri="{FF2B5EF4-FFF2-40B4-BE49-F238E27FC236}">
                <a16:creationId xmlns:a16="http://schemas.microsoft.com/office/drawing/2014/main" id="{A36FBD12-43C4-4F1E-9B97-725A507D94D8}"/>
              </a:ext>
            </a:extLst>
          </p:cNvPr>
          <p:cNvSpPr/>
          <p:nvPr/>
        </p:nvSpPr>
        <p:spPr>
          <a:xfrm>
            <a:off x="882535" y="1648545"/>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Oval 26">
            <a:extLst>
              <a:ext uri="{FF2B5EF4-FFF2-40B4-BE49-F238E27FC236}">
                <a16:creationId xmlns:a16="http://schemas.microsoft.com/office/drawing/2014/main" id="{035C701D-BFB3-4F25-803B-4B9E779FA954}"/>
              </a:ext>
            </a:extLst>
          </p:cNvPr>
          <p:cNvSpPr/>
          <p:nvPr/>
        </p:nvSpPr>
        <p:spPr>
          <a:xfrm>
            <a:off x="882535" y="2758949"/>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F60F1905-4D29-4E88-AA9C-430C40E8A8F9}"/>
              </a:ext>
            </a:extLst>
          </p:cNvPr>
          <p:cNvSpPr/>
          <p:nvPr/>
        </p:nvSpPr>
        <p:spPr>
          <a:xfrm>
            <a:off x="882535" y="3869353"/>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Oval 29">
            <a:extLst>
              <a:ext uri="{FF2B5EF4-FFF2-40B4-BE49-F238E27FC236}">
                <a16:creationId xmlns:a16="http://schemas.microsoft.com/office/drawing/2014/main" id="{95B96D19-9F79-4141-9356-0255E5E89E16}"/>
              </a:ext>
            </a:extLst>
          </p:cNvPr>
          <p:cNvSpPr/>
          <p:nvPr/>
        </p:nvSpPr>
        <p:spPr>
          <a:xfrm>
            <a:off x="882535" y="3299831"/>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Oval 30">
            <a:extLst>
              <a:ext uri="{FF2B5EF4-FFF2-40B4-BE49-F238E27FC236}">
                <a16:creationId xmlns:a16="http://schemas.microsoft.com/office/drawing/2014/main" id="{F8C45347-F9BC-4C88-9BA0-C2A3783739F7}"/>
              </a:ext>
            </a:extLst>
          </p:cNvPr>
          <p:cNvSpPr/>
          <p:nvPr/>
        </p:nvSpPr>
        <p:spPr>
          <a:xfrm>
            <a:off x="882535" y="4410235"/>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 name="Oval 31">
            <a:extLst>
              <a:ext uri="{FF2B5EF4-FFF2-40B4-BE49-F238E27FC236}">
                <a16:creationId xmlns:a16="http://schemas.microsoft.com/office/drawing/2014/main" id="{694C6A8E-1D42-4EFB-A8BB-304132AF65BC}"/>
              </a:ext>
            </a:extLst>
          </p:cNvPr>
          <p:cNvSpPr/>
          <p:nvPr/>
        </p:nvSpPr>
        <p:spPr>
          <a:xfrm>
            <a:off x="882535" y="5540727"/>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 name="Oval 32">
            <a:extLst>
              <a:ext uri="{FF2B5EF4-FFF2-40B4-BE49-F238E27FC236}">
                <a16:creationId xmlns:a16="http://schemas.microsoft.com/office/drawing/2014/main" id="{96506F6E-CB60-4F54-A1FC-BCCB05D3B26B}"/>
              </a:ext>
            </a:extLst>
          </p:cNvPr>
          <p:cNvSpPr/>
          <p:nvPr/>
        </p:nvSpPr>
        <p:spPr>
          <a:xfrm>
            <a:off x="882535" y="4971205"/>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Oval 13">
            <a:extLst>
              <a:ext uri="{FF2B5EF4-FFF2-40B4-BE49-F238E27FC236}">
                <a16:creationId xmlns:a16="http://schemas.microsoft.com/office/drawing/2014/main" id="{BD21507C-5DA2-40ED-858F-000674CE50C3}"/>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68413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113326-A0D3-43F2-9903-1E83CEEAEAC3}"/>
              </a:ext>
            </a:extLst>
          </p:cNvPr>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5" name="TextBox 24">
            <a:extLst>
              <a:ext uri="{FF2B5EF4-FFF2-40B4-BE49-F238E27FC236}">
                <a16:creationId xmlns:a16="http://schemas.microsoft.com/office/drawing/2014/main" id="{6192AF49-F2FE-4F15-AA8F-5CD16A55506E}"/>
              </a:ext>
            </a:extLst>
          </p:cNvPr>
          <p:cNvSpPr txBox="1"/>
          <p:nvPr/>
        </p:nvSpPr>
        <p:spPr>
          <a:xfrm>
            <a:off x="934027" y="424920"/>
            <a:ext cx="10471791" cy="646331"/>
          </a:xfrm>
          <a:prstGeom prst="rect">
            <a:avLst/>
          </a:prstGeom>
          <a:noFill/>
        </p:spPr>
        <p:txBody>
          <a:bodyPr wrap="square" rtlCol="0">
            <a:spAutoFit/>
          </a:bodyPr>
          <a:lstStyle/>
          <a:p>
            <a:pPr algn="ctr"/>
            <a:r>
              <a:rPr lang="en-GB" sz="3600" b="1">
                <a:solidFill>
                  <a:schemeClr val="bg1"/>
                </a:solidFill>
                <a:latin typeface="Tahoma" panose="020B0604030504040204" pitchFamily="34" charset="0"/>
                <a:ea typeface="Tahoma" panose="020B0604030504040204" pitchFamily="34" charset="0"/>
                <a:cs typeface="Tahoma" panose="020B0604030504040204" pitchFamily="34" charset="0"/>
              </a:rPr>
              <a:t>Rhagor o gymorth</a:t>
            </a:r>
            <a:endParaRPr lang="en-GB" sz="36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3" name="Rectangle: Rounded Corners 22">
            <a:extLst>
              <a:ext uri="{FF2B5EF4-FFF2-40B4-BE49-F238E27FC236}">
                <a16:creationId xmlns:a16="http://schemas.microsoft.com/office/drawing/2014/main" id="{4351946F-8812-48D6-99F3-1110A57DFD57}"/>
              </a:ext>
            </a:extLst>
          </p:cNvPr>
          <p:cNvSpPr/>
          <p:nvPr/>
        </p:nvSpPr>
        <p:spPr>
          <a:xfrm>
            <a:off x="7683500" y="1529408"/>
            <a:ext cx="4182744" cy="444388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cy-GB" sz="2000" b="1" dirty="0">
                <a:latin typeface="Arial" panose="020B0604020202020204" pitchFamily="34" charset="0"/>
                <a:ea typeface="Calibri" panose="020F0502020204030204" pitchFamily="34" charset="0"/>
                <a:cs typeface="Times New Roman" panose="02020603050405020304" pitchFamily="18" charset="0"/>
              </a:rPr>
              <a:t>Os oes rhywun yn eich teulu yn neu os oeddent yn y Lluoedd Arfog ac os hoffech siarad am hyn:</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2000" b="1" i="1" dirty="0">
                <a:latin typeface="Arial" panose="020B0604020202020204" pitchFamily="34" charset="0"/>
                <a:ea typeface="Calibri" panose="020F0502020204030204" pitchFamily="34" charset="0"/>
                <a:cs typeface="Times New Roman" panose="02020603050405020304" pitchFamily="18" charset="0"/>
              </a:rPr>
              <a:t>Enw </a:t>
            </a:r>
            <a:r>
              <a:rPr lang="cy-GB" sz="2000" b="1" i="1" dirty="0">
                <a:solidFill>
                  <a:srgbClr val="FF0000"/>
                </a:solidFill>
                <a:latin typeface="Arial" panose="020B0604020202020204" pitchFamily="34" charset="0"/>
                <a:ea typeface="Calibri" panose="020F0502020204030204" pitchFamily="34" charset="0"/>
                <a:cs typeface="Times New Roman" panose="02020603050405020304" pitchFamily="18" charset="0"/>
              </a:rPr>
              <a:t>(rhowch enw)</a:t>
            </a:r>
            <a:endParaRPr lang="en-GB" sz="20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2000" b="1" i="1" dirty="0">
                <a:latin typeface="Arial" panose="020B0604020202020204" pitchFamily="34" charset="0"/>
                <a:ea typeface="Calibri" panose="020F0502020204030204" pitchFamily="34" charset="0"/>
                <a:cs typeface="Times New Roman" panose="02020603050405020304" pitchFamily="18" charset="0"/>
              </a:rPr>
              <a:t>Teitl swydd </a:t>
            </a:r>
            <a:r>
              <a:rPr lang="cy-GB" sz="2000" b="1" i="1" dirty="0">
                <a:solidFill>
                  <a:srgbClr val="FF0000"/>
                </a:solidFill>
                <a:latin typeface="Arial" panose="020B0604020202020204" pitchFamily="34" charset="0"/>
                <a:ea typeface="Calibri" panose="020F0502020204030204" pitchFamily="34" charset="0"/>
                <a:cs typeface="Times New Roman" panose="02020603050405020304" pitchFamily="18" charset="0"/>
              </a:rPr>
              <a:t>(rhowch deitl y swydd)</a:t>
            </a:r>
            <a:endParaRPr lang="en-GB" sz="20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sz="2000" b="1" i="1" dirty="0">
                <a:latin typeface="Arial" panose="020B0604020202020204" pitchFamily="34" charset="0"/>
                <a:ea typeface="Calibri" panose="020F0502020204030204" pitchFamily="34" charset="0"/>
                <a:cs typeface="Times New Roman" panose="02020603050405020304" pitchFamily="18" charset="0"/>
              </a:rPr>
              <a:t>Lleoliad </a:t>
            </a:r>
            <a:r>
              <a:rPr lang="cy-GB" sz="2000" b="1" i="1" dirty="0">
                <a:solidFill>
                  <a:srgbClr val="FF0000"/>
                </a:solidFill>
                <a:latin typeface="Arial" panose="020B0604020202020204" pitchFamily="34" charset="0"/>
                <a:ea typeface="Calibri" panose="020F0502020204030204" pitchFamily="34" charset="0"/>
                <a:cs typeface="Times New Roman" panose="02020603050405020304" pitchFamily="18" charset="0"/>
              </a:rPr>
              <a:t>(rhowch eu lleoliad yn yr ysgol)</a:t>
            </a:r>
            <a:endParaRPr lang="en-GB"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4" name="Picture 23" descr="A close up of a logo&#10;&#10;Description automatically generated">
            <a:extLst>
              <a:ext uri="{FF2B5EF4-FFF2-40B4-BE49-F238E27FC236}">
                <a16:creationId xmlns:a16="http://schemas.microsoft.com/office/drawing/2014/main" id="{79B893D1-7971-4C7F-865B-5EDCA17C4A4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625600" y="1664638"/>
            <a:ext cx="4182745" cy="811530"/>
          </a:xfrm>
          <a:prstGeom prst="rect">
            <a:avLst/>
          </a:prstGeom>
        </p:spPr>
      </p:pic>
      <p:sp>
        <p:nvSpPr>
          <p:cNvPr id="26" name="Rectangle: Rounded Corners 25">
            <a:extLst>
              <a:ext uri="{FF2B5EF4-FFF2-40B4-BE49-F238E27FC236}">
                <a16:creationId xmlns:a16="http://schemas.microsoft.com/office/drawing/2014/main" id="{26828F80-0710-4288-8932-1EEC39921270}"/>
              </a:ext>
            </a:extLst>
          </p:cNvPr>
          <p:cNvSpPr/>
          <p:nvPr/>
        </p:nvSpPr>
        <p:spPr>
          <a:xfrm>
            <a:off x="325756" y="2761793"/>
            <a:ext cx="7080251" cy="3866011"/>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cy-GB" b="1" dirty="0">
                <a:latin typeface="Arial" panose="020B0604020202020204" pitchFamily="34" charset="0"/>
                <a:ea typeface="Calibri" panose="020F0502020204030204" pitchFamily="34" charset="0"/>
                <a:cs typeface="Times New Roman" panose="02020603050405020304" pitchFamily="18" charset="0"/>
              </a:rPr>
              <a:t>Mae llawer o wybodaeth ddefnyddio ar adran plant milwyr ar wefan SSCE Cymru, gan gynnwys:</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457200" algn="l"/>
              </a:tabLst>
            </a:pPr>
            <a:r>
              <a:rPr lang="cy-GB" dirty="0">
                <a:latin typeface="Arial" panose="020B0604020202020204" pitchFamily="34" charset="0"/>
                <a:ea typeface="Calibri" panose="020F0502020204030204" pitchFamily="34" charset="0"/>
                <a:cs typeface="Times New Roman" panose="02020603050405020304" pitchFamily="18" charset="0"/>
              </a:rPr>
              <a:t>Ffilmiau o blant milwyr yn siarad am eu profiadau</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457200" algn="l"/>
              </a:tabLst>
            </a:pPr>
            <a:r>
              <a:rPr lang="cy-GB" dirty="0">
                <a:latin typeface="Arial" panose="020B0604020202020204" pitchFamily="34" charset="0"/>
                <a:ea typeface="Calibri" panose="020F0502020204030204" pitchFamily="34" charset="0"/>
                <a:cs typeface="Times New Roman" panose="02020603050405020304" pitchFamily="18" charset="0"/>
              </a:rPr>
              <a:t>Gwybodaeth am fyw yng Nghymru </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457200" algn="l"/>
              </a:tabLst>
            </a:pPr>
            <a:r>
              <a:rPr lang="cy-GB" dirty="0">
                <a:latin typeface="Arial" panose="020B0604020202020204" pitchFamily="34" charset="0"/>
                <a:ea typeface="Calibri" panose="020F0502020204030204" pitchFamily="34" charset="0"/>
                <a:cs typeface="Times New Roman" panose="02020603050405020304" pitchFamily="18" charset="0"/>
              </a:rPr>
              <a:t>Cyngor ar ddysgu Cymraeg</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457200" algn="l"/>
              </a:tabLst>
            </a:pPr>
            <a:r>
              <a:rPr lang="cy-GB" dirty="0">
                <a:latin typeface="Arial" panose="020B0604020202020204" pitchFamily="34" charset="0"/>
                <a:ea typeface="Calibri" panose="020F0502020204030204" pitchFamily="34" charset="0"/>
                <a:cs typeface="Times New Roman" panose="02020603050405020304" pitchFamily="18" charset="0"/>
              </a:rPr>
              <a:t>Adnoddau a awgrymir</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457200" algn="l"/>
              </a:tabLst>
            </a:pPr>
            <a:r>
              <a:rPr lang="cy-GB" dirty="0">
                <a:latin typeface="Arial" panose="020B0604020202020204" pitchFamily="34" charset="0"/>
                <a:ea typeface="Calibri" panose="020F0502020204030204" pitchFamily="34" charset="0"/>
                <a:cs typeface="Times New Roman" panose="02020603050405020304" pitchFamily="18" charset="0"/>
              </a:rPr>
              <a:t>Manylion ar le i gael cymorth a chyngor.</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u="sng"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5"/>
              </a:rPr>
              <a:t>https://www.sscecymru.co.uk</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Oval 8">
            <a:extLst>
              <a:ext uri="{FF2B5EF4-FFF2-40B4-BE49-F238E27FC236}">
                <a16:creationId xmlns:a16="http://schemas.microsoft.com/office/drawing/2014/main" id="{832DBA26-6C70-4B67-ADBD-F8BB4791C4F3}"/>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75181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570AFD94-889A-4C02-B9F5-E8303E0AE1A0}"/>
              </a:ext>
            </a:extLst>
          </p:cNvPr>
          <p:cNvSpPr txBox="1"/>
          <p:nvPr/>
        </p:nvSpPr>
        <p:spPr>
          <a:xfrm>
            <a:off x="838986" y="397022"/>
            <a:ext cx="10483063" cy="769441"/>
          </a:xfrm>
          <a:prstGeom prst="rect">
            <a:avLst/>
          </a:prstGeom>
          <a:noFill/>
        </p:spPr>
        <p:txBody>
          <a:bodyPr wrap="square" rtlCol="0">
            <a:spAutoFit/>
          </a:bodyPr>
          <a:lstStyle/>
          <a:p>
            <a:pPr algn="ctr"/>
            <a:r>
              <a:rPr lang="en-GB" sz="44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Diffiniad</a:t>
            </a:r>
            <a:r>
              <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 o “</a:t>
            </a:r>
            <a:r>
              <a:rPr lang="en-GB" sz="44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blentyn</a:t>
            </a:r>
            <a:r>
              <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 </a:t>
            </a:r>
            <a:r>
              <a:rPr lang="en-GB" sz="44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milwr</a:t>
            </a:r>
            <a:r>
              <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a:t>
            </a:r>
            <a:endParaRPr lang="en-GB" sz="4400" dirty="0">
              <a:solidFill>
                <a:schemeClr val="bg1"/>
              </a:solidFill>
              <a:latin typeface="Arial Rounded MT Bold" panose="020F070403050403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33ADC1D9-F2E1-480A-8C97-5948A81B3847}"/>
              </a:ext>
            </a:extLst>
          </p:cNvPr>
          <p:cNvSpPr txBox="1"/>
          <p:nvPr/>
        </p:nvSpPr>
        <p:spPr>
          <a:xfrm>
            <a:off x="1762056" y="2663747"/>
            <a:ext cx="9147244" cy="1569660"/>
          </a:xfrm>
          <a:prstGeom prst="rect">
            <a:avLst/>
          </a:prstGeom>
          <a:noFill/>
        </p:spPr>
        <p:txBody>
          <a:bodyPr wrap="square" rtlCol="0">
            <a:spAutoFit/>
          </a:bodyPr>
          <a:lstStyle/>
          <a:p>
            <a:r>
              <a:rPr lang="en-GB" altLang="en-US" sz="2400" dirty="0">
                <a:latin typeface="Arial" panose="020B0604020202020204" pitchFamily="34" charset="0"/>
                <a:ea typeface="Calibri" panose="020F0502020204030204" pitchFamily="34" charset="0"/>
              </a:rPr>
              <a:t>Person </a:t>
            </a:r>
            <a:r>
              <a:rPr lang="en-GB" altLang="en-US" sz="2400" dirty="0" err="1">
                <a:latin typeface="Arial" panose="020B0604020202020204" pitchFamily="34" charset="0"/>
                <a:ea typeface="Calibri" panose="020F0502020204030204" pitchFamily="34" charset="0"/>
              </a:rPr>
              <a:t>mae</a:t>
            </a:r>
            <a:r>
              <a:rPr lang="en-GB" altLang="en-US" sz="2400" dirty="0">
                <a:latin typeface="Arial" panose="020B0604020202020204" pitchFamily="34" charset="0"/>
                <a:ea typeface="Calibri" panose="020F0502020204030204" pitchFamily="34" charset="0"/>
              </a:rPr>
              <a:t> </a:t>
            </a:r>
            <a:r>
              <a:rPr lang="en-GB" altLang="en-US" sz="2400" dirty="0" err="1">
                <a:latin typeface="Arial" panose="020B0604020202020204" pitchFamily="34" charset="0"/>
                <a:ea typeface="Calibri" panose="020F0502020204030204" pitchFamily="34" charset="0"/>
              </a:rPr>
              <a:t>ei</a:t>
            </a:r>
            <a:r>
              <a:rPr lang="en-GB" altLang="en-US" sz="2400" dirty="0">
                <a:latin typeface="Arial" panose="020B0604020202020204" pitchFamily="34" charset="0"/>
                <a:ea typeface="Calibri" panose="020F0502020204030204" pitchFamily="34" charset="0"/>
              </a:rPr>
              <a:t> riant, neu </a:t>
            </a:r>
            <a:r>
              <a:rPr lang="en-GB" altLang="en-US" sz="2400" dirty="0" err="1">
                <a:latin typeface="Arial" panose="020B0604020202020204" pitchFamily="34" charset="0"/>
                <a:ea typeface="Calibri" panose="020F0502020204030204" pitchFamily="34" charset="0"/>
              </a:rPr>
              <a:t>prif</a:t>
            </a:r>
            <a:r>
              <a:rPr lang="en-GB" altLang="en-US" sz="2400" dirty="0">
                <a:latin typeface="Arial" panose="020B0604020202020204" pitchFamily="34" charset="0"/>
                <a:ea typeface="Calibri" panose="020F0502020204030204" pitchFamily="34" charset="0"/>
              </a:rPr>
              <a:t> </a:t>
            </a:r>
            <a:r>
              <a:rPr lang="en-GB" altLang="en-US" sz="2400" dirty="0" err="1">
                <a:latin typeface="Arial" panose="020B0604020202020204" pitchFamily="34" charset="0"/>
                <a:ea typeface="Calibri" panose="020F0502020204030204" pitchFamily="34" charset="0"/>
              </a:rPr>
              <a:t>ofalwr</a:t>
            </a:r>
            <a:r>
              <a:rPr lang="en-GB" altLang="en-US" sz="2400" dirty="0">
                <a:latin typeface="Arial" panose="020B0604020202020204" pitchFamily="34" charset="0"/>
                <a:ea typeface="Calibri" panose="020F0502020204030204" pitchFamily="34" charset="0"/>
              </a:rPr>
              <a:t>, </a:t>
            </a:r>
            <a:r>
              <a:rPr lang="en-GB" altLang="en-US" sz="2400" dirty="0" err="1">
                <a:latin typeface="Arial" panose="020B0604020202020204" pitchFamily="34" charset="0"/>
                <a:ea typeface="Calibri" panose="020F0502020204030204" pitchFamily="34" charset="0"/>
              </a:rPr>
              <a:t>yn</a:t>
            </a:r>
            <a:r>
              <a:rPr lang="en-GB" altLang="en-US" sz="2400" dirty="0">
                <a:latin typeface="Arial" panose="020B0604020202020204" pitchFamily="34" charset="0"/>
                <a:ea typeface="Calibri" panose="020F0502020204030204" pitchFamily="34" charset="0"/>
              </a:rPr>
              <a:t> </a:t>
            </a:r>
            <a:r>
              <a:rPr lang="en-GB" altLang="en-US" sz="2400" dirty="0" err="1">
                <a:latin typeface="Arial" panose="020B0604020202020204" pitchFamily="34" charset="0"/>
                <a:ea typeface="Calibri" panose="020F0502020204030204" pitchFamily="34" charset="0"/>
              </a:rPr>
              <a:t>gwasanaethu</a:t>
            </a:r>
            <a:r>
              <a:rPr lang="en-GB" altLang="en-US" sz="2400" dirty="0">
                <a:latin typeface="Arial" panose="020B0604020202020204" pitchFamily="34" charset="0"/>
                <a:ea typeface="Calibri" panose="020F0502020204030204" pitchFamily="34" charset="0"/>
              </a:rPr>
              <a:t> </a:t>
            </a:r>
            <a:r>
              <a:rPr lang="en-GB" altLang="en-US" sz="2400" dirty="0" err="1">
                <a:latin typeface="Arial" panose="020B0604020202020204" pitchFamily="34" charset="0"/>
                <a:ea typeface="Calibri" panose="020F0502020204030204" pitchFamily="34" charset="0"/>
              </a:rPr>
              <a:t>yn</a:t>
            </a:r>
            <a:r>
              <a:rPr lang="en-GB" altLang="en-US" sz="2400" dirty="0">
                <a:latin typeface="Arial" panose="020B0604020202020204" pitchFamily="34" charset="0"/>
                <a:ea typeface="Calibri" panose="020F0502020204030204" pitchFamily="34" charset="0"/>
              </a:rPr>
              <a:t> y </a:t>
            </a:r>
            <a:r>
              <a:rPr lang="en-GB" altLang="en-US" sz="2400" dirty="0" err="1">
                <a:latin typeface="Arial" panose="020B0604020202020204" pitchFamily="34" charset="0"/>
                <a:ea typeface="Calibri" panose="020F0502020204030204" pitchFamily="34" charset="0"/>
              </a:rPr>
              <a:t>lluoedd</a:t>
            </a:r>
            <a:r>
              <a:rPr lang="en-GB" altLang="en-US" sz="2400" dirty="0">
                <a:latin typeface="Arial" panose="020B0604020202020204" pitchFamily="34" charset="0"/>
                <a:ea typeface="Calibri" panose="020F0502020204030204" pitchFamily="34" charset="0"/>
              </a:rPr>
              <a:t> </a:t>
            </a:r>
            <a:r>
              <a:rPr lang="en-GB" altLang="en-US" sz="2400" dirty="0" err="1">
                <a:latin typeface="Arial" panose="020B0604020202020204" pitchFamily="34" charset="0"/>
                <a:ea typeface="Calibri" panose="020F0502020204030204" pitchFamily="34" charset="0"/>
              </a:rPr>
              <a:t>arfog</a:t>
            </a:r>
            <a:r>
              <a:rPr lang="en-GB" altLang="en-US" sz="2400" dirty="0">
                <a:latin typeface="Arial" panose="020B0604020202020204" pitchFamily="34" charset="0"/>
                <a:ea typeface="Calibri" panose="020F0502020204030204" pitchFamily="34" charset="0"/>
              </a:rPr>
              <a:t> </a:t>
            </a:r>
            <a:r>
              <a:rPr lang="en-GB" altLang="en-US" sz="2400" dirty="0" err="1">
                <a:latin typeface="Arial" panose="020B0604020202020204" pitchFamily="34" charset="0"/>
                <a:ea typeface="Calibri" panose="020F0502020204030204" pitchFamily="34" charset="0"/>
              </a:rPr>
              <a:t>rheolaidd</a:t>
            </a:r>
            <a:r>
              <a:rPr lang="en-GB" altLang="en-US" sz="2400" dirty="0">
                <a:latin typeface="Arial" panose="020B0604020202020204" pitchFamily="34" charset="0"/>
                <a:ea typeface="Calibri" panose="020F0502020204030204" pitchFamily="34" charset="0"/>
              </a:rPr>
              <a:t>, neu </a:t>
            </a:r>
            <a:r>
              <a:rPr lang="en-GB" altLang="en-US" sz="2400" dirty="0" err="1">
                <a:latin typeface="Arial" panose="020B0604020202020204" pitchFamily="34" charset="0"/>
                <a:ea typeface="Calibri" panose="020F0502020204030204" pitchFamily="34" charset="0"/>
              </a:rPr>
              <a:t>fel</a:t>
            </a:r>
            <a:r>
              <a:rPr lang="en-GB" altLang="en-US" sz="2400" dirty="0">
                <a:latin typeface="Arial" panose="020B0604020202020204" pitchFamily="34" charset="0"/>
                <a:ea typeface="Calibri" panose="020F0502020204030204" pitchFamily="34" charset="0"/>
              </a:rPr>
              <a:t> </a:t>
            </a:r>
            <a:r>
              <a:rPr lang="en-GB" altLang="en-US" sz="2400" dirty="0" err="1">
                <a:latin typeface="Arial" panose="020B0604020202020204" pitchFamily="34" charset="0"/>
                <a:ea typeface="Calibri" panose="020F0502020204030204" pitchFamily="34" charset="0"/>
              </a:rPr>
              <a:t>rhywun</a:t>
            </a:r>
            <a:r>
              <a:rPr lang="en-GB" altLang="en-US" sz="2400" dirty="0">
                <a:latin typeface="Arial" panose="020B0604020202020204" pitchFamily="34" charset="0"/>
                <a:ea typeface="Calibri" panose="020F0502020204030204" pitchFamily="34" charset="0"/>
              </a:rPr>
              <a:t> </a:t>
            </a:r>
            <a:r>
              <a:rPr lang="en-GB" altLang="en-US" sz="2400" dirty="0" err="1">
                <a:latin typeface="Arial" panose="020B0604020202020204" pitchFamily="34" charset="0"/>
                <a:ea typeface="Calibri" panose="020F0502020204030204" pitchFamily="34" charset="0"/>
              </a:rPr>
              <a:t>wrth</a:t>
            </a:r>
            <a:r>
              <a:rPr lang="en-GB" altLang="en-US" sz="2400" dirty="0">
                <a:latin typeface="Arial" panose="020B0604020202020204" pitchFamily="34" charset="0"/>
                <a:ea typeface="Calibri" panose="020F0502020204030204" pitchFamily="34" charset="0"/>
              </a:rPr>
              <a:t> </a:t>
            </a:r>
            <a:r>
              <a:rPr lang="en-GB" altLang="en-US" sz="2400" dirty="0" err="1">
                <a:latin typeface="Arial" panose="020B0604020202020204" pitchFamily="34" charset="0"/>
                <a:ea typeface="Calibri" panose="020F0502020204030204" pitchFamily="34" charset="0"/>
              </a:rPr>
              <a:t>gefn</a:t>
            </a:r>
            <a:r>
              <a:rPr lang="en-GB" altLang="en-US" sz="2400" dirty="0">
                <a:latin typeface="Arial" panose="020B0604020202020204" pitchFamily="34" charset="0"/>
                <a:ea typeface="Calibri" panose="020F0502020204030204" pitchFamily="34" charset="0"/>
              </a:rPr>
              <a:t>, neu </a:t>
            </a:r>
            <a:r>
              <a:rPr lang="en-GB" altLang="en-US" sz="2400" dirty="0" err="1">
                <a:latin typeface="Arial" panose="020B0604020202020204" pitchFamily="34" charset="0"/>
                <a:ea typeface="Calibri" panose="020F0502020204030204" pitchFamily="34" charset="0"/>
              </a:rPr>
              <a:t>sydd</a:t>
            </a:r>
            <a:r>
              <a:rPr lang="en-GB" altLang="en-US" sz="2400" dirty="0">
                <a:latin typeface="Arial" panose="020B0604020202020204" pitchFamily="34" charset="0"/>
                <a:ea typeface="Calibri" panose="020F0502020204030204" pitchFamily="34" charset="0"/>
              </a:rPr>
              <a:t> </a:t>
            </a:r>
            <a:r>
              <a:rPr lang="en-GB" altLang="en-US" sz="2400" dirty="0" err="1">
                <a:latin typeface="Arial" panose="020B0604020202020204" pitchFamily="34" charset="0"/>
                <a:ea typeface="Calibri" panose="020F0502020204030204" pitchFamily="34" charset="0"/>
              </a:rPr>
              <a:t>wedi</a:t>
            </a:r>
            <a:r>
              <a:rPr lang="en-GB" altLang="en-US" sz="2400" dirty="0">
                <a:latin typeface="Arial" panose="020B0604020202020204" pitchFamily="34" charset="0"/>
                <a:ea typeface="Calibri" panose="020F0502020204030204" pitchFamily="34" charset="0"/>
              </a:rPr>
              <a:t> </a:t>
            </a:r>
            <a:r>
              <a:rPr lang="en-GB" altLang="en-US" sz="2400" dirty="0" err="1">
                <a:latin typeface="Arial" panose="020B0604020202020204" pitchFamily="34" charset="0"/>
                <a:ea typeface="Calibri" panose="020F0502020204030204" pitchFamily="34" charset="0"/>
              </a:rPr>
              <a:t>gwneud</a:t>
            </a:r>
            <a:r>
              <a:rPr lang="en-GB" altLang="en-US" sz="2400" dirty="0">
                <a:latin typeface="Arial" panose="020B0604020202020204" pitchFamily="34" charset="0"/>
                <a:ea typeface="Calibri" panose="020F0502020204030204" pitchFamily="34" charset="0"/>
              </a:rPr>
              <a:t> </a:t>
            </a:r>
            <a:r>
              <a:rPr lang="en-GB" altLang="en-US" sz="2400" dirty="0" err="1">
                <a:latin typeface="Arial" panose="020B0604020202020204" pitchFamily="34" charset="0"/>
                <a:ea typeface="Calibri" panose="020F0502020204030204" pitchFamily="34" charset="0"/>
              </a:rPr>
              <a:t>hynny</a:t>
            </a:r>
            <a:r>
              <a:rPr lang="en-GB" altLang="en-US" sz="2400" dirty="0">
                <a:latin typeface="Arial" panose="020B0604020202020204" pitchFamily="34" charset="0"/>
                <a:ea typeface="Calibri" panose="020F0502020204030204" pitchFamily="34" charset="0"/>
              </a:rPr>
              <a:t> </a:t>
            </a:r>
            <a:r>
              <a:rPr lang="en-GB" altLang="en-US" sz="2400" dirty="0" err="1">
                <a:latin typeface="Arial" panose="020B0604020202020204" pitchFamily="34" charset="0"/>
                <a:ea typeface="Calibri" panose="020F0502020204030204" pitchFamily="34" charset="0"/>
              </a:rPr>
              <a:t>ar</a:t>
            </a:r>
            <a:r>
              <a:rPr lang="en-GB" altLang="en-US" sz="2400" dirty="0">
                <a:latin typeface="Arial" panose="020B0604020202020204" pitchFamily="34" charset="0"/>
                <a:ea typeface="Calibri" panose="020F0502020204030204" pitchFamily="34" charset="0"/>
              </a:rPr>
              <a:t> </a:t>
            </a:r>
            <a:r>
              <a:rPr lang="en-GB" altLang="en-US" sz="2400" dirty="0" err="1">
                <a:latin typeface="Arial" panose="020B0604020202020204" pitchFamily="34" charset="0"/>
                <a:ea typeface="Calibri" panose="020F0502020204030204" pitchFamily="34" charset="0"/>
              </a:rPr>
              <a:t>unrhyw</a:t>
            </a:r>
            <a:r>
              <a:rPr lang="en-GB" altLang="en-US" sz="2400" dirty="0">
                <a:latin typeface="Arial" panose="020B0604020202020204" pitchFamily="34" charset="0"/>
                <a:ea typeface="Calibri" panose="020F0502020204030204" pitchFamily="34" charset="0"/>
              </a:rPr>
              <a:t> </a:t>
            </a:r>
            <a:r>
              <a:rPr lang="en-GB" altLang="en-US" sz="2400" dirty="0" err="1">
                <a:latin typeface="Arial" panose="020B0604020202020204" pitchFamily="34" charset="0"/>
                <a:ea typeface="Calibri" panose="020F0502020204030204" pitchFamily="34" charset="0"/>
              </a:rPr>
              <a:t>adeg</a:t>
            </a:r>
            <a:r>
              <a:rPr lang="en-GB" altLang="en-US" sz="2400" dirty="0">
                <a:latin typeface="Arial" panose="020B0604020202020204" pitchFamily="34" charset="0"/>
                <a:ea typeface="Calibri" panose="020F0502020204030204" pitchFamily="34" charset="0"/>
              </a:rPr>
              <a:t> </a:t>
            </a:r>
            <a:r>
              <a:rPr lang="en-GB" altLang="en-US" sz="2400" dirty="0" err="1">
                <a:latin typeface="Arial" panose="020B0604020202020204" pitchFamily="34" charset="0"/>
                <a:ea typeface="Calibri" panose="020F0502020204030204" pitchFamily="34" charset="0"/>
              </a:rPr>
              <a:t>yn</a:t>
            </a:r>
            <a:r>
              <a:rPr lang="en-GB" altLang="en-US" sz="2400" dirty="0">
                <a:latin typeface="Arial" panose="020B0604020202020204" pitchFamily="34" charset="0"/>
                <a:ea typeface="Calibri" panose="020F0502020204030204" pitchFamily="34" charset="0"/>
              </a:rPr>
              <a:t> </a:t>
            </a:r>
            <a:r>
              <a:rPr lang="en-GB" altLang="en-US" sz="2400" dirty="0" err="1">
                <a:latin typeface="Arial" panose="020B0604020202020204" pitchFamily="34" charset="0"/>
                <a:ea typeface="Calibri" panose="020F0502020204030204" pitchFamily="34" charset="0"/>
              </a:rPr>
              <a:t>ystod</a:t>
            </a:r>
            <a:r>
              <a:rPr lang="en-GB" altLang="en-US" sz="2400" dirty="0">
                <a:latin typeface="Arial" panose="020B0604020202020204" pitchFamily="34" charset="0"/>
                <a:ea typeface="Calibri" panose="020F0502020204030204" pitchFamily="34" charset="0"/>
              </a:rPr>
              <a:t> 25 </a:t>
            </a:r>
            <a:r>
              <a:rPr lang="en-GB" altLang="en-US" sz="2400" dirty="0" err="1">
                <a:latin typeface="Arial" panose="020B0604020202020204" pitchFamily="34" charset="0"/>
                <a:ea typeface="Calibri" panose="020F0502020204030204" pitchFamily="34" charset="0"/>
              </a:rPr>
              <a:t>mlynedd</a:t>
            </a:r>
            <a:r>
              <a:rPr lang="en-GB" altLang="en-US" sz="2400" dirty="0">
                <a:latin typeface="Arial" panose="020B0604020202020204" pitchFamily="34" charset="0"/>
                <a:ea typeface="Calibri" panose="020F0502020204030204" pitchFamily="34" charset="0"/>
              </a:rPr>
              <a:t> </a:t>
            </a:r>
            <a:r>
              <a:rPr lang="en-GB" altLang="en-US" sz="2400" dirty="0" err="1">
                <a:latin typeface="Arial" panose="020B0604020202020204" pitchFamily="34" charset="0"/>
                <a:ea typeface="Calibri" panose="020F0502020204030204" pitchFamily="34" charset="0"/>
              </a:rPr>
              <a:t>gyntaf</a:t>
            </a:r>
            <a:r>
              <a:rPr lang="en-GB" altLang="en-US" sz="2400" dirty="0">
                <a:latin typeface="Arial" panose="020B0604020202020204" pitchFamily="34" charset="0"/>
                <a:ea typeface="Calibri" panose="020F0502020204030204" pitchFamily="34" charset="0"/>
              </a:rPr>
              <a:t> </a:t>
            </a:r>
            <a:r>
              <a:rPr lang="en-GB" altLang="en-US" sz="2400" dirty="0" err="1">
                <a:latin typeface="Arial" panose="020B0604020202020204" pitchFamily="34" charset="0"/>
                <a:ea typeface="Calibri" panose="020F0502020204030204" pitchFamily="34" charset="0"/>
              </a:rPr>
              <a:t>bywyd</a:t>
            </a:r>
            <a:r>
              <a:rPr lang="en-GB" altLang="en-US" sz="2400" dirty="0">
                <a:latin typeface="Arial" panose="020B0604020202020204" pitchFamily="34" charset="0"/>
                <a:ea typeface="Calibri" panose="020F0502020204030204" pitchFamily="34" charset="0"/>
              </a:rPr>
              <a:t> y person </a:t>
            </a:r>
            <a:r>
              <a:rPr lang="en-GB" altLang="en-US" sz="2400" dirty="0" err="1">
                <a:latin typeface="Arial" panose="020B0604020202020204" pitchFamily="34" charset="0"/>
                <a:ea typeface="Calibri" panose="020F0502020204030204" pitchFamily="34" charset="0"/>
              </a:rPr>
              <a:t>hwnnw</a:t>
            </a:r>
            <a:r>
              <a:rPr lang="en-GB" altLang="en-US" sz="2400" dirty="0">
                <a:latin typeface="Arial" panose="020B0604020202020204" pitchFamily="34" charset="0"/>
                <a:ea typeface="Calibri" panose="020F0502020204030204" pitchFamily="34" charset="0"/>
              </a:rPr>
              <a:t>.</a:t>
            </a:r>
            <a:endParaRPr lang="en-GB" altLang="en-US" sz="4000" dirty="0">
              <a:latin typeface="Arial" panose="020B0604020202020204" pitchFamily="34" charset="0"/>
            </a:endParaRPr>
          </a:p>
        </p:txBody>
      </p:sp>
      <p:sp>
        <p:nvSpPr>
          <p:cNvPr id="14" name="Oval 13">
            <a:extLst>
              <a:ext uri="{FF2B5EF4-FFF2-40B4-BE49-F238E27FC236}">
                <a16:creationId xmlns:a16="http://schemas.microsoft.com/office/drawing/2014/main" id="{44B90FC2-C7B7-489C-9059-A43411380547}"/>
              </a:ext>
            </a:extLst>
          </p:cNvPr>
          <p:cNvSpPr/>
          <p:nvPr/>
        </p:nvSpPr>
        <p:spPr>
          <a:xfrm>
            <a:off x="1082641" y="3214687"/>
            <a:ext cx="428625" cy="42862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Oval 17">
            <a:extLst>
              <a:ext uri="{FF2B5EF4-FFF2-40B4-BE49-F238E27FC236}">
                <a16:creationId xmlns:a16="http://schemas.microsoft.com/office/drawing/2014/main" id="{6AFF2563-DA19-4B9E-ACC2-C861796E9711}"/>
              </a:ext>
            </a:extLst>
          </p:cNvPr>
          <p:cNvSpPr/>
          <p:nvPr/>
        </p:nvSpPr>
        <p:spPr>
          <a:xfrm>
            <a:off x="1379821" y="2986087"/>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Oval 21">
            <a:extLst>
              <a:ext uri="{FF2B5EF4-FFF2-40B4-BE49-F238E27FC236}">
                <a16:creationId xmlns:a16="http://schemas.microsoft.com/office/drawing/2014/main" id="{31D13FAC-5741-49D6-99E9-E5F4C3105D9D}"/>
              </a:ext>
            </a:extLst>
          </p:cNvPr>
          <p:cNvSpPr/>
          <p:nvPr/>
        </p:nvSpPr>
        <p:spPr>
          <a:xfrm>
            <a:off x="1596991" y="3309937"/>
            <a:ext cx="131445" cy="13144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Oval 22">
            <a:extLst>
              <a:ext uri="{FF2B5EF4-FFF2-40B4-BE49-F238E27FC236}">
                <a16:creationId xmlns:a16="http://schemas.microsoft.com/office/drawing/2014/main" id="{908575CC-B6AB-4FD3-9EC5-B878386CC112}"/>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80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43C2C19-6001-4638-AD6E-1D19482F49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056" y="2322440"/>
            <a:ext cx="2616438" cy="256538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6">
            <a:extLst>
              <a:ext uri="{FF2B5EF4-FFF2-40B4-BE49-F238E27FC236}">
                <a16:creationId xmlns:a16="http://schemas.microsoft.com/office/drawing/2014/main" id="{04C7B003-684B-41A4-90A6-2E91C231D7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996" y="2372903"/>
            <a:ext cx="2616438" cy="252346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8">
            <a:extLst>
              <a:ext uri="{FF2B5EF4-FFF2-40B4-BE49-F238E27FC236}">
                <a16:creationId xmlns:a16="http://schemas.microsoft.com/office/drawing/2014/main" id="{CA092DC1-FEA4-4BA9-AB1F-9F153623B3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5064" y="2342961"/>
            <a:ext cx="2681722" cy="25534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6">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445533"/>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570AFD94-889A-4C02-B9F5-E8303E0AE1A0}"/>
              </a:ext>
            </a:extLst>
          </p:cNvPr>
          <p:cNvSpPr txBox="1"/>
          <p:nvPr/>
        </p:nvSpPr>
        <p:spPr>
          <a:xfrm>
            <a:off x="603250" y="472436"/>
            <a:ext cx="10718799" cy="923330"/>
          </a:xfrm>
          <a:prstGeom prst="rect">
            <a:avLst/>
          </a:prstGeom>
          <a:noFill/>
        </p:spPr>
        <p:txBody>
          <a:bodyPr wrap="square" rtlCol="0">
            <a:spAutoFit/>
          </a:bodyPr>
          <a:lstStyle/>
          <a:p>
            <a:pPr algn="ctr"/>
            <a:r>
              <a:rPr lang="en-GB" sz="5400" b="1" dirty="0" err="1">
                <a:solidFill>
                  <a:schemeClr val="bg1"/>
                </a:solidFill>
                <a:latin typeface="Tahoma" panose="020B0604030504040204" pitchFamily="34" charset="0"/>
                <a:ea typeface="Tahoma" panose="020B0604030504040204" pitchFamily="34" charset="0"/>
                <a:cs typeface="Tahoma" panose="020B0604030504040204" pitchFamily="34" charset="0"/>
              </a:rPr>
              <a:t>Cwestiynau</a:t>
            </a:r>
            <a:r>
              <a:rPr lang="en-GB" sz="5400" b="1"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15" name="Oval 14">
            <a:extLst>
              <a:ext uri="{FF2B5EF4-FFF2-40B4-BE49-F238E27FC236}">
                <a16:creationId xmlns:a16="http://schemas.microsoft.com/office/drawing/2014/main" id="{EF6585E5-EFE8-4563-AE39-39E65E9FF299}"/>
              </a:ext>
            </a:extLst>
          </p:cNvPr>
          <p:cNvSpPr/>
          <p:nvPr/>
        </p:nvSpPr>
        <p:spPr>
          <a:xfrm>
            <a:off x="8921294" y="3888990"/>
            <a:ext cx="838200" cy="838200"/>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Oval 15">
            <a:extLst>
              <a:ext uri="{FF2B5EF4-FFF2-40B4-BE49-F238E27FC236}">
                <a16:creationId xmlns:a16="http://schemas.microsoft.com/office/drawing/2014/main" id="{5E5318FC-DB74-497C-B610-62DEA29DCC4E}"/>
              </a:ext>
            </a:extLst>
          </p:cNvPr>
          <p:cNvSpPr/>
          <p:nvPr/>
        </p:nvSpPr>
        <p:spPr>
          <a:xfrm>
            <a:off x="2191144" y="4192076"/>
            <a:ext cx="838200" cy="838200"/>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Oval 16">
            <a:extLst>
              <a:ext uri="{FF2B5EF4-FFF2-40B4-BE49-F238E27FC236}">
                <a16:creationId xmlns:a16="http://schemas.microsoft.com/office/drawing/2014/main" id="{F1DD4293-BC4F-49B3-A050-DB553341FF24}"/>
              </a:ext>
            </a:extLst>
          </p:cNvPr>
          <p:cNvSpPr/>
          <p:nvPr/>
        </p:nvSpPr>
        <p:spPr>
          <a:xfrm>
            <a:off x="4560873" y="2283827"/>
            <a:ext cx="838200" cy="838200"/>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Oval 17">
            <a:extLst>
              <a:ext uri="{FF2B5EF4-FFF2-40B4-BE49-F238E27FC236}">
                <a16:creationId xmlns:a16="http://schemas.microsoft.com/office/drawing/2014/main" id="{5030C58E-9F1D-4785-A25F-F247206043B5}"/>
              </a:ext>
            </a:extLst>
          </p:cNvPr>
          <p:cNvSpPr/>
          <p:nvPr/>
        </p:nvSpPr>
        <p:spPr>
          <a:xfrm>
            <a:off x="6457618" y="4110974"/>
            <a:ext cx="571202" cy="571202"/>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Oval 18">
            <a:extLst>
              <a:ext uri="{FF2B5EF4-FFF2-40B4-BE49-F238E27FC236}">
                <a16:creationId xmlns:a16="http://schemas.microsoft.com/office/drawing/2014/main" id="{EB288C36-42E2-4A23-AFF8-AC1100A318F0}"/>
              </a:ext>
            </a:extLst>
          </p:cNvPr>
          <p:cNvSpPr/>
          <p:nvPr/>
        </p:nvSpPr>
        <p:spPr>
          <a:xfrm>
            <a:off x="7238512" y="2465537"/>
            <a:ext cx="571202" cy="5712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Oval 19">
            <a:extLst>
              <a:ext uri="{FF2B5EF4-FFF2-40B4-BE49-F238E27FC236}">
                <a16:creationId xmlns:a16="http://schemas.microsoft.com/office/drawing/2014/main" id="{1078511B-4001-458D-AFD6-99F13D8DEE28}"/>
              </a:ext>
            </a:extLst>
          </p:cNvPr>
          <p:cNvSpPr/>
          <p:nvPr/>
        </p:nvSpPr>
        <p:spPr>
          <a:xfrm>
            <a:off x="1861145" y="3968531"/>
            <a:ext cx="571202" cy="571202"/>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a:extLst>
              <a:ext uri="{FF2B5EF4-FFF2-40B4-BE49-F238E27FC236}">
                <a16:creationId xmlns:a16="http://schemas.microsoft.com/office/drawing/2014/main" id="{3F791093-2E16-4CE1-87C6-88983AB40791}"/>
              </a:ext>
            </a:extLst>
          </p:cNvPr>
          <p:cNvSpPr/>
          <p:nvPr/>
        </p:nvSpPr>
        <p:spPr>
          <a:xfrm>
            <a:off x="3824870" y="2465537"/>
            <a:ext cx="418802" cy="418802"/>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Oval 23">
            <a:extLst>
              <a:ext uri="{FF2B5EF4-FFF2-40B4-BE49-F238E27FC236}">
                <a16:creationId xmlns:a16="http://schemas.microsoft.com/office/drawing/2014/main" id="{FCBB760F-E66D-4349-93EB-2130C7A40F62}"/>
              </a:ext>
            </a:extLst>
          </p:cNvPr>
          <p:cNvSpPr/>
          <p:nvPr/>
        </p:nvSpPr>
        <p:spPr>
          <a:xfrm>
            <a:off x="6273266" y="4414481"/>
            <a:ext cx="418802" cy="4188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Oval 24">
            <a:extLst>
              <a:ext uri="{FF2B5EF4-FFF2-40B4-BE49-F238E27FC236}">
                <a16:creationId xmlns:a16="http://schemas.microsoft.com/office/drawing/2014/main" id="{74DEE074-DF26-4E23-A351-E748277A7812}"/>
              </a:ext>
            </a:extLst>
          </p:cNvPr>
          <p:cNvSpPr/>
          <p:nvPr/>
        </p:nvSpPr>
        <p:spPr>
          <a:xfrm>
            <a:off x="9274544" y="3605133"/>
            <a:ext cx="418802" cy="418802"/>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Oval 22">
            <a:extLst>
              <a:ext uri="{FF2B5EF4-FFF2-40B4-BE49-F238E27FC236}">
                <a16:creationId xmlns:a16="http://schemas.microsoft.com/office/drawing/2014/main" id="{FEB063E0-B7B5-437D-86C3-3C9D20E78480}"/>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28943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sz="4000" dirty="0">
              <a:latin typeface="Arial Rounded MT Bold" panose="020F0704030504030204" pitchFamily="34" charset="0"/>
            </a:endParaRPr>
          </a:p>
        </p:txBody>
      </p:sp>
      <p:sp>
        <p:nvSpPr>
          <p:cNvPr id="14" name="Oval 13">
            <a:extLst>
              <a:ext uri="{FF2B5EF4-FFF2-40B4-BE49-F238E27FC236}">
                <a16:creationId xmlns:a16="http://schemas.microsoft.com/office/drawing/2014/main" id="{44B90FC2-C7B7-489C-9059-A43411380547}"/>
              </a:ext>
            </a:extLst>
          </p:cNvPr>
          <p:cNvSpPr/>
          <p:nvPr/>
        </p:nvSpPr>
        <p:spPr>
          <a:xfrm>
            <a:off x="1240141" y="2234259"/>
            <a:ext cx="428625" cy="42862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Oval 14">
            <a:extLst>
              <a:ext uri="{FF2B5EF4-FFF2-40B4-BE49-F238E27FC236}">
                <a16:creationId xmlns:a16="http://schemas.microsoft.com/office/drawing/2014/main" id="{6D641811-8364-4CE7-95B2-D6A7F43FDA4A}"/>
              </a:ext>
            </a:extLst>
          </p:cNvPr>
          <p:cNvSpPr/>
          <p:nvPr/>
        </p:nvSpPr>
        <p:spPr>
          <a:xfrm>
            <a:off x="1457311" y="5577332"/>
            <a:ext cx="428625" cy="428625"/>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Oval 15">
            <a:extLst>
              <a:ext uri="{FF2B5EF4-FFF2-40B4-BE49-F238E27FC236}">
                <a16:creationId xmlns:a16="http://schemas.microsoft.com/office/drawing/2014/main" id="{0953A221-91FC-4FE5-AE76-DBA5D40EF951}"/>
              </a:ext>
            </a:extLst>
          </p:cNvPr>
          <p:cNvSpPr/>
          <p:nvPr/>
        </p:nvSpPr>
        <p:spPr>
          <a:xfrm>
            <a:off x="1478006" y="4556605"/>
            <a:ext cx="428625" cy="42862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Oval 16">
            <a:extLst>
              <a:ext uri="{FF2B5EF4-FFF2-40B4-BE49-F238E27FC236}">
                <a16:creationId xmlns:a16="http://schemas.microsoft.com/office/drawing/2014/main" id="{0AA370CA-BDCF-44D1-AE78-D3701DCD97BE}"/>
              </a:ext>
            </a:extLst>
          </p:cNvPr>
          <p:cNvSpPr/>
          <p:nvPr/>
        </p:nvSpPr>
        <p:spPr>
          <a:xfrm>
            <a:off x="1239881" y="4413730"/>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Oval 17">
            <a:extLst>
              <a:ext uri="{FF2B5EF4-FFF2-40B4-BE49-F238E27FC236}">
                <a16:creationId xmlns:a16="http://schemas.microsoft.com/office/drawing/2014/main" id="{6AFF2563-DA19-4B9E-ACC2-C861796E9711}"/>
              </a:ext>
            </a:extLst>
          </p:cNvPr>
          <p:cNvSpPr/>
          <p:nvPr/>
        </p:nvSpPr>
        <p:spPr>
          <a:xfrm>
            <a:off x="1537321" y="2005659"/>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Oval 18">
            <a:extLst>
              <a:ext uri="{FF2B5EF4-FFF2-40B4-BE49-F238E27FC236}">
                <a16:creationId xmlns:a16="http://schemas.microsoft.com/office/drawing/2014/main" id="{A0EE49E9-E26E-42E7-82B7-1D85D4EFDEC1}"/>
              </a:ext>
            </a:extLst>
          </p:cNvPr>
          <p:cNvSpPr/>
          <p:nvPr/>
        </p:nvSpPr>
        <p:spPr>
          <a:xfrm>
            <a:off x="1196529" y="5726176"/>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Oval 19">
            <a:extLst>
              <a:ext uri="{FF2B5EF4-FFF2-40B4-BE49-F238E27FC236}">
                <a16:creationId xmlns:a16="http://schemas.microsoft.com/office/drawing/2014/main" id="{2EA159FC-D24B-46BA-8CE9-49C9EF0CD828}"/>
              </a:ext>
            </a:extLst>
          </p:cNvPr>
          <p:cNvSpPr/>
          <p:nvPr/>
        </p:nvSpPr>
        <p:spPr>
          <a:xfrm>
            <a:off x="1321594" y="5566156"/>
            <a:ext cx="131445" cy="13144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a:extLst>
              <a:ext uri="{FF2B5EF4-FFF2-40B4-BE49-F238E27FC236}">
                <a16:creationId xmlns:a16="http://schemas.microsoft.com/office/drawing/2014/main" id="{552BFE73-C894-4C63-B388-8556A9B7F229}"/>
              </a:ext>
            </a:extLst>
          </p:cNvPr>
          <p:cNvSpPr/>
          <p:nvPr/>
        </p:nvSpPr>
        <p:spPr>
          <a:xfrm>
            <a:off x="1287506" y="4785205"/>
            <a:ext cx="131445" cy="131445"/>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Oval 21">
            <a:extLst>
              <a:ext uri="{FF2B5EF4-FFF2-40B4-BE49-F238E27FC236}">
                <a16:creationId xmlns:a16="http://schemas.microsoft.com/office/drawing/2014/main" id="{31D13FAC-5741-49D6-99E9-E5F4C3105D9D}"/>
              </a:ext>
            </a:extLst>
          </p:cNvPr>
          <p:cNvSpPr/>
          <p:nvPr/>
        </p:nvSpPr>
        <p:spPr>
          <a:xfrm>
            <a:off x="1754491" y="2329509"/>
            <a:ext cx="131445" cy="13144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TextBox 22">
            <a:extLst>
              <a:ext uri="{FF2B5EF4-FFF2-40B4-BE49-F238E27FC236}">
                <a16:creationId xmlns:a16="http://schemas.microsoft.com/office/drawing/2014/main" id="{98ED269F-00A7-4F55-82C3-3B7C2B226752}"/>
              </a:ext>
            </a:extLst>
          </p:cNvPr>
          <p:cNvSpPr txBox="1"/>
          <p:nvPr/>
        </p:nvSpPr>
        <p:spPr>
          <a:xfrm>
            <a:off x="1851646" y="1376853"/>
            <a:ext cx="10096508" cy="5714770"/>
          </a:xfrm>
          <a:prstGeom prst="rect">
            <a:avLst/>
          </a:prstGeom>
          <a:noFill/>
        </p:spPr>
        <p:txBody>
          <a:bodyPr wrap="square" rtlCol="0">
            <a:spAutoFit/>
          </a:bodyPr>
          <a:lstStyle/>
          <a:p>
            <a:pPr>
              <a:lnSpc>
                <a:spcPct val="107000"/>
              </a:lnSpc>
              <a:spcAft>
                <a:spcPts val="800"/>
              </a:spcAft>
            </a:pPr>
            <a:r>
              <a:rPr lang="cy-GB" b="1" dirty="0">
                <a:latin typeface="Arial" panose="020B0604020202020204" pitchFamily="34" charset="0"/>
                <a:ea typeface="Calibri" panose="020F0502020204030204" pitchFamily="34" charset="0"/>
                <a:cs typeface="Times New Roman" panose="02020603050405020304" pitchFamily="18" charset="0"/>
              </a:rPr>
              <a:t>Canfod pa wybodaeth ac ymwybyddiaeth sydd gan y grŵp eisoes.</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latin typeface="Arial" panose="020B0604020202020204" pitchFamily="34" charset="0"/>
                <a:ea typeface="Calibri" panose="020F0502020204030204" pitchFamily="34" charset="0"/>
                <a:cs typeface="Times New Roman" panose="02020603050405020304" pitchFamily="18" charset="0"/>
              </a:rPr>
              <a:t>1. </a:t>
            </a:r>
            <a:r>
              <a:rPr lang="cy-GB" b="1" dirty="0">
                <a:latin typeface="Arial" panose="020B0604020202020204" pitchFamily="34" charset="0"/>
                <a:ea typeface="Calibri" panose="020F0502020204030204" pitchFamily="34" charset="0"/>
                <a:cs typeface="Times New Roman" panose="02020603050405020304" pitchFamily="18" charset="0"/>
              </a:rPr>
              <a:t>Canfod y rhai sy’n rhan o gymuned y Lluoedd Arfog?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Ydych/Oeddech chi’n blentyn milwr?</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Ydych chi’n gyn-filwr/cyn bersonél y Lluoedd Arfog?</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Ydych chi’n Filwr wrth Gefn?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Yw eich priod/partner yn y Lluoedd Arfog?</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A yw/oedd aelod o’ch teulu yn y Lluoedd Arfog?</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Ydych chi’n gweithio gyda neu’n cyfranogi i gynorthwyo plant milwyr?</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latin typeface="Arial" panose="020B0604020202020204" pitchFamily="34" charset="0"/>
                <a:ea typeface="Calibri" panose="020F0502020204030204" pitchFamily="34" charset="0"/>
                <a:cs typeface="Times New Roman" panose="02020603050405020304" pitchFamily="18" charset="0"/>
              </a:rPr>
              <a:t>2. </a:t>
            </a:r>
            <a:r>
              <a:rPr lang="cy-GB" b="1" dirty="0">
                <a:latin typeface="Arial" panose="020B0604020202020204" pitchFamily="34" charset="0"/>
                <a:ea typeface="Calibri" panose="020F0502020204030204" pitchFamily="34" charset="0"/>
                <a:cs typeface="Times New Roman" panose="02020603050405020304" pitchFamily="18" charset="0"/>
              </a:rPr>
              <a:t>Mewn grwpiau o 3/4</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Trafodwch a chofnodwch ar daflenni mawr yr hyn mae eich grŵp eisoes yn gwybod am deuluoedd a phlant milwyr a’r profiadau/heriau sydd ganddynt (5 munud).</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latin typeface="Arial" panose="020B0604020202020204" pitchFamily="34" charset="0"/>
                <a:ea typeface="Calibri" panose="020F0502020204030204" pitchFamily="34" charset="0"/>
                <a:cs typeface="Times New Roman" panose="02020603050405020304" pitchFamily="18" charset="0"/>
              </a:rPr>
              <a:t>3. </a:t>
            </a:r>
            <a:r>
              <a:rPr lang="cy-GB" b="1" dirty="0">
                <a:latin typeface="Arial" panose="020B0604020202020204" pitchFamily="34" charset="0"/>
                <a:ea typeface="Calibri" panose="020F0502020204030204" pitchFamily="34" charset="0"/>
                <a:cs typeface="Times New Roman" panose="02020603050405020304" pitchFamily="18" charset="0"/>
              </a:rPr>
              <a:t>Adborth grŵp cyfan</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Rhaid i bob grŵp rannu un o’u heitemau trafodaeth allweddol gyda’r grŵp mawr.</a:t>
            </a:r>
            <a:endParaRPr lang="en-GB" dirty="0">
              <a:latin typeface="Calibri" panose="020F0502020204030204" pitchFamily="34" charset="0"/>
              <a:ea typeface="Calibri" panose="020F0502020204030204" pitchFamily="34" charset="0"/>
              <a:cs typeface="Times New Roman" panose="02020603050405020304" pitchFamily="18" charset="0"/>
            </a:endParaRPr>
          </a:p>
          <a:p>
            <a:endParaRPr lang="en-GB" dirty="0">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endParaRPr lang="en-GB" sz="1700" dirty="0">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6F557512-DD70-491E-B1AE-4DBA4B3AFD98}"/>
              </a:ext>
            </a:extLst>
          </p:cNvPr>
          <p:cNvSpPr txBox="1"/>
          <p:nvPr/>
        </p:nvSpPr>
        <p:spPr>
          <a:xfrm>
            <a:off x="868305" y="409802"/>
            <a:ext cx="10462266" cy="769441"/>
          </a:xfrm>
          <a:prstGeom prst="rect">
            <a:avLst/>
          </a:prstGeom>
          <a:noFill/>
        </p:spPr>
        <p:txBody>
          <a:bodyPr wrap="square" rtlCol="0">
            <a:spAutoFit/>
          </a:bodyPr>
          <a:lstStyle/>
          <a:p>
            <a:pPr algn="ctr"/>
            <a:r>
              <a:rPr lang="en-GB" sz="44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Tasg</a:t>
            </a:r>
            <a:r>
              <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 </a:t>
            </a:r>
            <a:r>
              <a:rPr lang="en-GB" sz="44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Trafodaeth</a:t>
            </a:r>
            <a:endPar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6064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5">
            <a:extLst>
              <a:ext uri="{28A0092B-C50C-407E-A947-70E740481C1C}">
                <a14:useLocalDpi xmlns:a14="http://schemas.microsoft.com/office/drawing/2010/main" val="0"/>
              </a:ext>
            </a:extLst>
          </a:blip>
          <a:srcRect r="51977"/>
          <a:stretch/>
        </p:blipFill>
        <p:spPr>
          <a:xfrm>
            <a:off x="188861" y="6016106"/>
            <a:ext cx="1373239" cy="668857"/>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6"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570AFD94-889A-4C02-B9F5-E8303E0AE1A0}"/>
              </a:ext>
            </a:extLst>
          </p:cNvPr>
          <p:cNvSpPr txBox="1"/>
          <p:nvPr/>
        </p:nvSpPr>
        <p:spPr>
          <a:xfrm>
            <a:off x="859782" y="410881"/>
            <a:ext cx="10462266" cy="769441"/>
          </a:xfrm>
          <a:prstGeom prst="rect">
            <a:avLst/>
          </a:prstGeom>
          <a:noFill/>
        </p:spPr>
        <p:txBody>
          <a:bodyPr wrap="square" rtlCol="0">
            <a:spAutoFit/>
          </a:bodyPr>
          <a:lstStyle/>
          <a:p>
            <a:pPr algn="ctr"/>
            <a:r>
              <a:rPr lang="en-GB" sz="44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Ffilm</a:t>
            </a:r>
            <a:r>
              <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 am </a:t>
            </a:r>
            <a:r>
              <a:rPr lang="en-GB" sz="44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brofiadau</a:t>
            </a:r>
            <a:r>
              <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 plant </a:t>
            </a:r>
            <a:r>
              <a:rPr lang="en-GB" sz="44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milwyr</a:t>
            </a:r>
            <a:endPar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A56F8CF4-4734-4BE6-8E88-4083180BCE14}"/>
              </a:ext>
            </a:extLst>
          </p:cNvPr>
          <p:cNvSpPr/>
          <p:nvPr/>
        </p:nvSpPr>
        <p:spPr>
          <a:xfrm>
            <a:off x="4485347" y="6461142"/>
            <a:ext cx="3211135" cy="369332"/>
          </a:xfrm>
          <a:prstGeom prst="rect">
            <a:avLst/>
          </a:prstGeom>
        </p:spPr>
        <p:txBody>
          <a:bodyPr wrap="none">
            <a:spAutoFit/>
          </a:bodyPr>
          <a:lstStyle/>
          <a:p>
            <a:r>
              <a:rPr lang="en-GB" dirty="0">
                <a:solidFill>
                  <a:srgbClr val="0088CC"/>
                </a:solidFill>
                <a:latin typeface="Helvetica Neue"/>
                <a:hlinkClick r:id="rId7"/>
              </a:rPr>
              <a:t>https://vimeo.com/359754759</a:t>
            </a:r>
            <a:endParaRPr lang="en-GB" dirty="0"/>
          </a:p>
        </p:txBody>
      </p:sp>
      <p:sp>
        <p:nvSpPr>
          <p:cNvPr id="10" name="Oval 9">
            <a:extLst>
              <a:ext uri="{FF2B5EF4-FFF2-40B4-BE49-F238E27FC236}">
                <a16:creationId xmlns:a16="http://schemas.microsoft.com/office/drawing/2014/main" id="{85A0202D-5985-4C02-9B16-97E4BB9AC75A}"/>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SSCE Cymru - Service children experiences (small)">
            <a:hlinkClick r:id="" action="ppaction://media"/>
            <a:extLst>
              <a:ext uri="{FF2B5EF4-FFF2-40B4-BE49-F238E27FC236}">
                <a16:creationId xmlns:a16="http://schemas.microsoft.com/office/drawing/2014/main" id="{F8B13811-ED09-45F4-A906-3B20A59D15E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722782" y="1519550"/>
            <a:ext cx="8746435" cy="4927569"/>
          </a:xfrm>
          <a:prstGeom prst="rect">
            <a:avLst/>
          </a:prstGeom>
        </p:spPr>
      </p:pic>
    </p:spTree>
    <p:extLst>
      <p:ext uri="{BB962C8B-B14F-4D97-AF65-F5344CB8AC3E}">
        <p14:creationId xmlns:p14="http://schemas.microsoft.com/office/powerpoint/2010/main" val="377499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6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570AFD94-889A-4C02-B9F5-E8303E0AE1A0}"/>
              </a:ext>
            </a:extLst>
          </p:cNvPr>
          <p:cNvSpPr txBox="1"/>
          <p:nvPr/>
        </p:nvSpPr>
        <p:spPr>
          <a:xfrm>
            <a:off x="860104" y="396423"/>
            <a:ext cx="10471791" cy="769441"/>
          </a:xfrm>
          <a:prstGeom prst="rect">
            <a:avLst/>
          </a:prstGeom>
          <a:noFill/>
        </p:spPr>
        <p:txBody>
          <a:bodyPr wrap="square" rtlCol="0">
            <a:spAutoFit/>
          </a:bodyPr>
          <a:lstStyle/>
          <a:p>
            <a:pPr algn="ctr"/>
            <a:r>
              <a:rPr lang="en-GB" sz="44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Tasg</a:t>
            </a:r>
            <a:r>
              <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 </a:t>
            </a:r>
            <a:r>
              <a:rPr lang="en-GB" sz="44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Trafodaeth</a:t>
            </a:r>
            <a:endPar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endParaRPr>
          </a:p>
        </p:txBody>
      </p:sp>
      <p:sp>
        <p:nvSpPr>
          <p:cNvPr id="14" name="Oval 13">
            <a:extLst>
              <a:ext uri="{FF2B5EF4-FFF2-40B4-BE49-F238E27FC236}">
                <a16:creationId xmlns:a16="http://schemas.microsoft.com/office/drawing/2014/main" id="{44B90FC2-C7B7-489C-9059-A43411380547}"/>
              </a:ext>
            </a:extLst>
          </p:cNvPr>
          <p:cNvSpPr/>
          <p:nvPr/>
        </p:nvSpPr>
        <p:spPr>
          <a:xfrm>
            <a:off x="642613" y="2097525"/>
            <a:ext cx="428625" cy="42862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Oval 14">
            <a:extLst>
              <a:ext uri="{FF2B5EF4-FFF2-40B4-BE49-F238E27FC236}">
                <a16:creationId xmlns:a16="http://schemas.microsoft.com/office/drawing/2014/main" id="{6D641811-8364-4CE7-95B2-D6A7F43FDA4A}"/>
              </a:ext>
            </a:extLst>
          </p:cNvPr>
          <p:cNvSpPr/>
          <p:nvPr/>
        </p:nvSpPr>
        <p:spPr>
          <a:xfrm>
            <a:off x="603250" y="4760476"/>
            <a:ext cx="428625" cy="428625"/>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Oval 15">
            <a:extLst>
              <a:ext uri="{FF2B5EF4-FFF2-40B4-BE49-F238E27FC236}">
                <a16:creationId xmlns:a16="http://schemas.microsoft.com/office/drawing/2014/main" id="{0953A221-91FC-4FE5-AE76-DBA5D40EF951}"/>
              </a:ext>
            </a:extLst>
          </p:cNvPr>
          <p:cNvSpPr/>
          <p:nvPr/>
        </p:nvSpPr>
        <p:spPr>
          <a:xfrm>
            <a:off x="861428" y="3481028"/>
            <a:ext cx="428625" cy="42862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Oval 16">
            <a:extLst>
              <a:ext uri="{FF2B5EF4-FFF2-40B4-BE49-F238E27FC236}">
                <a16:creationId xmlns:a16="http://schemas.microsoft.com/office/drawing/2014/main" id="{0AA370CA-BDCF-44D1-AE78-D3701DCD97BE}"/>
              </a:ext>
            </a:extLst>
          </p:cNvPr>
          <p:cNvSpPr/>
          <p:nvPr/>
        </p:nvSpPr>
        <p:spPr>
          <a:xfrm>
            <a:off x="623303" y="3338153"/>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Oval 17">
            <a:extLst>
              <a:ext uri="{FF2B5EF4-FFF2-40B4-BE49-F238E27FC236}">
                <a16:creationId xmlns:a16="http://schemas.microsoft.com/office/drawing/2014/main" id="{6AFF2563-DA19-4B9E-ACC2-C861796E9711}"/>
              </a:ext>
            </a:extLst>
          </p:cNvPr>
          <p:cNvSpPr/>
          <p:nvPr/>
        </p:nvSpPr>
        <p:spPr>
          <a:xfrm>
            <a:off x="939793" y="1868925"/>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Oval 18">
            <a:extLst>
              <a:ext uri="{FF2B5EF4-FFF2-40B4-BE49-F238E27FC236}">
                <a16:creationId xmlns:a16="http://schemas.microsoft.com/office/drawing/2014/main" id="{A0EE49E9-E26E-42E7-82B7-1D85D4EFDEC1}"/>
              </a:ext>
            </a:extLst>
          </p:cNvPr>
          <p:cNvSpPr/>
          <p:nvPr/>
        </p:nvSpPr>
        <p:spPr>
          <a:xfrm>
            <a:off x="1050925" y="4712851"/>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Oval 19">
            <a:extLst>
              <a:ext uri="{FF2B5EF4-FFF2-40B4-BE49-F238E27FC236}">
                <a16:creationId xmlns:a16="http://schemas.microsoft.com/office/drawing/2014/main" id="{2EA159FC-D24B-46BA-8CE9-49C9EF0CD828}"/>
              </a:ext>
            </a:extLst>
          </p:cNvPr>
          <p:cNvSpPr/>
          <p:nvPr/>
        </p:nvSpPr>
        <p:spPr>
          <a:xfrm>
            <a:off x="869950" y="4543306"/>
            <a:ext cx="131445" cy="13144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a:extLst>
              <a:ext uri="{FF2B5EF4-FFF2-40B4-BE49-F238E27FC236}">
                <a16:creationId xmlns:a16="http://schemas.microsoft.com/office/drawing/2014/main" id="{552BFE73-C894-4C63-B388-8556A9B7F229}"/>
              </a:ext>
            </a:extLst>
          </p:cNvPr>
          <p:cNvSpPr/>
          <p:nvPr/>
        </p:nvSpPr>
        <p:spPr>
          <a:xfrm>
            <a:off x="670928" y="3709628"/>
            <a:ext cx="131445" cy="131445"/>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Oval 21">
            <a:extLst>
              <a:ext uri="{FF2B5EF4-FFF2-40B4-BE49-F238E27FC236}">
                <a16:creationId xmlns:a16="http://schemas.microsoft.com/office/drawing/2014/main" id="{31D13FAC-5741-49D6-99E9-E5F4C3105D9D}"/>
              </a:ext>
            </a:extLst>
          </p:cNvPr>
          <p:cNvSpPr/>
          <p:nvPr/>
        </p:nvSpPr>
        <p:spPr>
          <a:xfrm>
            <a:off x="1156963" y="2192775"/>
            <a:ext cx="131445" cy="13144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TextBox 22">
            <a:extLst>
              <a:ext uri="{FF2B5EF4-FFF2-40B4-BE49-F238E27FC236}">
                <a16:creationId xmlns:a16="http://schemas.microsoft.com/office/drawing/2014/main" id="{98ED269F-00A7-4F55-82C3-3B7C2B226752}"/>
              </a:ext>
            </a:extLst>
          </p:cNvPr>
          <p:cNvSpPr txBox="1"/>
          <p:nvPr/>
        </p:nvSpPr>
        <p:spPr>
          <a:xfrm>
            <a:off x="1277880" y="1771920"/>
            <a:ext cx="10096508" cy="4882106"/>
          </a:xfrm>
          <a:prstGeom prst="rect">
            <a:avLst/>
          </a:prstGeom>
          <a:noFill/>
        </p:spPr>
        <p:txBody>
          <a:bodyPr wrap="square" rtlCol="0">
            <a:spAutoFit/>
          </a:bodyPr>
          <a:lstStyle/>
          <a:p>
            <a:pPr>
              <a:lnSpc>
                <a:spcPct val="107000"/>
              </a:lnSpc>
              <a:spcAft>
                <a:spcPts val="800"/>
              </a:spcAft>
            </a:pPr>
            <a:r>
              <a:rPr lang="en-GB" b="1" dirty="0">
                <a:latin typeface="Arial" panose="020B0604020202020204" pitchFamily="34" charset="0"/>
                <a:ea typeface="Calibri" panose="020F0502020204030204" pitchFamily="34" charset="0"/>
                <a:cs typeface="Times New Roman" panose="02020603050405020304" pitchFamily="18" charset="0"/>
              </a:rPr>
              <a:t>1. </a:t>
            </a:r>
            <a:r>
              <a:rPr lang="cy-GB" b="1" dirty="0">
                <a:latin typeface="Arial" panose="020B0604020202020204" pitchFamily="34" charset="0"/>
                <a:ea typeface="Calibri" panose="020F0502020204030204" pitchFamily="34" charset="0"/>
                <a:cs typeface="Times New Roman" panose="02020603050405020304" pitchFamily="18" charset="0"/>
              </a:rPr>
              <a:t>Yn eich grwpiau bychain, trafodwch...</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Beth oedd eich argraffiadau cyntaf o’r ffilm?</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A oedd unrhyw beth wnaeth eich synnu chi?</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Beth ydych chi wedi ei ddysgu?</a:t>
            </a:r>
          </a:p>
          <a:p>
            <a:pPr>
              <a:lnSpc>
                <a:spcPct val="107000"/>
              </a:lnSpc>
              <a:spcAft>
                <a:spcPts val="80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latin typeface="Arial" panose="020B0604020202020204" pitchFamily="34" charset="0"/>
                <a:ea typeface="Calibri" panose="020F0502020204030204" pitchFamily="34" charset="0"/>
                <a:cs typeface="Times New Roman" panose="02020603050405020304" pitchFamily="18" charset="0"/>
              </a:rPr>
              <a:t>2. </a:t>
            </a:r>
            <a:r>
              <a:rPr lang="cy-GB" b="1" dirty="0">
                <a:latin typeface="Arial" panose="020B0604020202020204" pitchFamily="34" charset="0"/>
                <a:ea typeface="Calibri" panose="020F0502020204030204" pitchFamily="34" charset="0"/>
                <a:cs typeface="Times New Roman" panose="02020603050405020304" pitchFamily="18" charset="0"/>
              </a:rPr>
              <a:t>Cofnodwch eitemau’r drafodaeth</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Mewn grwpiau, rhestrech bump peth mwyaf arwyddocaol yn y ffilm.</a:t>
            </a:r>
          </a:p>
          <a:p>
            <a:pPr>
              <a:lnSpc>
                <a:spcPct val="107000"/>
              </a:lnSpc>
              <a:spcAft>
                <a:spcPts val="80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latin typeface="Arial" panose="020B0604020202020204" pitchFamily="34" charset="0"/>
                <a:ea typeface="Calibri" panose="020F0502020204030204" pitchFamily="34" charset="0"/>
                <a:cs typeface="Times New Roman" panose="02020603050405020304" pitchFamily="18" charset="0"/>
              </a:rPr>
              <a:t>3. </a:t>
            </a:r>
            <a:r>
              <a:rPr lang="cy-GB" b="1" dirty="0">
                <a:latin typeface="Arial" panose="020B0604020202020204" pitchFamily="34" charset="0"/>
                <a:ea typeface="Calibri" panose="020F0502020204030204" pitchFamily="34" charset="0"/>
                <a:cs typeface="Times New Roman" panose="02020603050405020304" pitchFamily="18" charset="0"/>
              </a:rPr>
              <a:t>Adborth grŵp cyfan</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Rhaid i bob grŵp rannu un o’u heitemau trafodaeth allweddol gyda’r grŵp mawr.</a:t>
            </a:r>
            <a:endParaRPr lang="en-GB" dirty="0">
              <a:latin typeface="Calibri" panose="020F0502020204030204" pitchFamily="34" charset="0"/>
              <a:ea typeface="Calibri" panose="020F0502020204030204" pitchFamily="34" charset="0"/>
              <a:cs typeface="Times New Roman" panose="02020603050405020304" pitchFamily="18" charset="0"/>
            </a:endParaRPr>
          </a:p>
          <a:p>
            <a:endParaRPr lang="en-GB" dirty="0">
              <a:latin typeface="Tahoma" panose="020B0604030504040204" pitchFamily="34" charset="0"/>
              <a:ea typeface="Tahoma" panose="020B0604030504040204" pitchFamily="34" charset="0"/>
              <a:cs typeface="Tahoma" panose="020B0604030504040204" pitchFamily="34" charset="0"/>
            </a:endParaRPr>
          </a:p>
          <a:p>
            <a:pPr lvl="0"/>
            <a:endParaRPr lang="en-GB" sz="1700" dirty="0">
              <a:latin typeface="Tahoma" panose="020B0604030504040204" pitchFamily="34" charset="0"/>
              <a:ea typeface="Tahoma" panose="020B0604030504040204" pitchFamily="34" charset="0"/>
              <a:cs typeface="Tahoma" panose="020B0604030504040204" pitchFamily="34" charset="0"/>
            </a:endParaRPr>
          </a:p>
          <a:p>
            <a:pPr lvl="0"/>
            <a:endParaRPr lang="en-GB" sz="17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0655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4400" dirty="0">
                <a:solidFill>
                  <a:schemeClr val="bg1"/>
                </a:solidFill>
                <a:latin typeface="Arial Rounded MT Bold" panose="020F0704030504030204" pitchFamily="34" charset="0"/>
              </a:rPr>
              <a:t>Plant </a:t>
            </a:r>
            <a:r>
              <a:rPr lang="en-GB" sz="4400" dirty="0" err="1">
                <a:solidFill>
                  <a:schemeClr val="bg1"/>
                </a:solidFill>
                <a:latin typeface="Arial Rounded MT Bold" panose="020F0704030504030204" pitchFamily="34" charset="0"/>
              </a:rPr>
              <a:t>milwyr</a:t>
            </a:r>
            <a:r>
              <a:rPr lang="en-GB" sz="4400" dirty="0">
                <a:solidFill>
                  <a:schemeClr val="bg1"/>
                </a:solidFill>
                <a:latin typeface="Arial Rounded MT Bold" panose="020F0704030504030204" pitchFamily="34" charset="0"/>
              </a:rPr>
              <a:t> yn </a:t>
            </a:r>
            <a:r>
              <a:rPr lang="en-GB" sz="4400" dirty="0">
                <a:solidFill>
                  <a:srgbClr val="FF0000"/>
                </a:solidFill>
                <a:latin typeface="Arial Rounded MT Bold" panose="020F0704030504030204" pitchFamily="34" charset="0"/>
              </a:rPr>
              <a:t>(</a:t>
            </a:r>
            <a:r>
              <a:rPr lang="en-GB" sz="4400" dirty="0" err="1">
                <a:solidFill>
                  <a:srgbClr val="FF0000"/>
                </a:solidFill>
                <a:latin typeface="Arial Rounded MT Bold" panose="020F0704030504030204" pitchFamily="34" charset="0"/>
              </a:rPr>
              <a:t>rhowch</a:t>
            </a:r>
            <a:r>
              <a:rPr lang="en-GB" sz="4400" dirty="0">
                <a:solidFill>
                  <a:srgbClr val="FF0000"/>
                </a:solidFill>
                <a:latin typeface="Arial Rounded MT Bold" panose="020F0704030504030204" pitchFamily="34" charset="0"/>
              </a:rPr>
              <a:t> </a:t>
            </a:r>
            <a:r>
              <a:rPr lang="en-GB" sz="4400" dirty="0" err="1">
                <a:solidFill>
                  <a:srgbClr val="FF0000"/>
                </a:solidFill>
                <a:latin typeface="Arial Rounded MT Bold" panose="020F0704030504030204" pitchFamily="34" charset="0"/>
              </a:rPr>
              <a:t>enw’r</a:t>
            </a:r>
            <a:r>
              <a:rPr lang="en-GB" sz="4400" dirty="0">
                <a:solidFill>
                  <a:srgbClr val="FF0000"/>
                </a:solidFill>
                <a:latin typeface="Arial Rounded MT Bold" panose="020F0704030504030204" pitchFamily="34" charset="0"/>
              </a:rPr>
              <a:t> </a:t>
            </a:r>
            <a:r>
              <a:rPr lang="en-GB" sz="4400" dirty="0" err="1">
                <a:solidFill>
                  <a:srgbClr val="FF0000"/>
                </a:solidFill>
                <a:latin typeface="Arial Rounded MT Bold" panose="020F0704030504030204" pitchFamily="34" charset="0"/>
              </a:rPr>
              <a:t>ysgol</a:t>
            </a:r>
            <a:r>
              <a:rPr lang="en-GB" sz="4400" dirty="0">
                <a:solidFill>
                  <a:srgbClr val="FF0000"/>
                </a:solidFill>
                <a:latin typeface="Arial Rounded MT Bold" panose="020F0704030504030204" pitchFamily="34" charset="0"/>
              </a:rPr>
              <a:t>)</a:t>
            </a:r>
          </a:p>
        </p:txBody>
      </p:sp>
      <p:sp>
        <p:nvSpPr>
          <p:cNvPr id="14" name="Oval 13">
            <a:extLst>
              <a:ext uri="{FF2B5EF4-FFF2-40B4-BE49-F238E27FC236}">
                <a16:creationId xmlns:a16="http://schemas.microsoft.com/office/drawing/2014/main" id="{44B90FC2-C7B7-489C-9059-A43411380547}"/>
              </a:ext>
            </a:extLst>
          </p:cNvPr>
          <p:cNvSpPr/>
          <p:nvPr/>
        </p:nvSpPr>
        <p:spPr>
          <a:xfrm>
            <a:off x="642613" y="2097525"/>
            <a:ext cx="428625" cy="42862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Oval 14">
            <a:extLst>
              <a:ext uri="{FF2B5EF4-FFF2-40B4-BE49-F238E27FC236}">
                <a16:creationId xmlns:a16="http://schemas.microsoft.com/office/drawing/2014/main" id="{6D641811-8364-4CE7-95B2-D6A7F43FDA4A}"/>
              </a:ext>
            </a:extLst>
          </p:cNvPr>
          <p:cNvSpPr/>
          <p:nvPr/>
        </p:nvSpPr>
        <p:spPr>
          <a:xfrm>
            <a:off x="621016" y="4239399"/>
            <a:ext cx="428625" cy="428625"/>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Oval 15">
            <a:extLst>
              <a:ext uri="{FF2B5EF4-FFF2-40B4-BE49-F238E27FC236}">
                <a16:creationId xmlns:a16="http://schemas.microsoft.com/office/drawing/2014/main" id="{0953A221-91FC-4FE5-AE76-DBA5D40EF951}"/>
              </a:ext>
            </a:extLst>
          </p:cNvPr>
          <p:cNvSpPr/>
          <p:nvPr/>
        </p:nvSpPr>
        <p:spPr>
          <a:xfrm>
            <a:off x="859783" y="3339912"/>
            <a:ext cx="428625" cy="42862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Oval 16">
            <a:extLst>
              <a:ext uri="{FF2B5EF4-FFF2-40B4-BE49-F238E27FC236}">
                <a16:creationId xmlns:a16="http://schemas.microsoft.com/office/drawing/2014/main" id="{0AA370CA-BDCF-44D1-AE78-D3701DCD97BE}"/>
              </a:ext>
            </a:extLst>
          </p:cNvPr>
          <p:cNvSpPr/>
          <p:nvPr/>
        </p:nvSpPr>
        <p:spPr>
          <a:xfrm>
            <a:off x="621658" y="3197037"/>
            <a:ext cx="228600" cy="228600"/>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Oval 17">
            <a:extLst>
              <a:ext uri="{FF2B5EF4-FFF2-40B4-BE49-F238E27FC236}">
                <a16:creationId xmlns:a16="http://schemas.microsoft.com/office/drawing/2014/main" id="{6AFF2563-DA19-4B9E-ACC2-C861796E9711}"/>
              </a:ext>
            </a:extLst>
          </p:cNvPr>
          <p:cNvSpPr/>
          <p:nvPr/>
        </p:nvSpPr>
        <p:spPr>
          <a:xfrm>
            <a:off x="939793" y="1868925"/>
            <a:ext cx="228600" cy="228600"/>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Oval 18">
            <a:extLst>
              <a:ext uri="{FF2B5EF4-FFF2-40B4-BE49-F238E27FC236}">
                <a16:creationId xmlns:a16="http://schemas.microsoft.com/office/drawing/2014/main" id="{A0EE49E9-E26E-42E7-82B7-1D85D4EFDEC1}"/>
              </a:ext>
            </a:extLst>
          </p:cNvPr>
          <p:cNvSpPr/>
          <p:nvPr/>
        </p:nvSpPr>
        <p:spPr>
          <a:xfrm>
            <a:off x="1068691" y="4191774"/>
            <a:ext cx="228600" cy="2286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Oval 19">
            <a:extLst>
              <a:ext uri="{FF2B5EF4-FFF2-40B4-BE49-F238E27FC236}">
                <a16:creationId xmlns:a16="http://schemas.microsoft.com/office/drawing/2014/main" id="{2EA159FC-D24B-46BA-8CE9-49C9EF0CD828}"/>
              </a:ext>
            </a:extLst>
          </p:cNvPr>
          <p:cNvSpPr/>
          <p:nvPr/>
        </p:nvSpPr>
        <p:spPr>
          <a:xfrm>
            <a:off x="887716" y="4022229"/>
            <a:ext cx="131445" cy="13144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a:extLst>
              <a:ext uri="{FF2B5EF4-FFF2-40B4-BE49-F238E27FC236}">
                <a16:creationId xmlns:a16="http://schemas.microsoft.com/office/drawing/2014/main" id="{552BFE73-C894-4C63-B388-8556A9B7F229}"/>
              </a:ext>
            </a:extLst>
          </p:cNvPr>
          <p:cNvSpPr/>
          <p:nvPr/>
        </p:nvSpPr>
        <p:spPr>
          <a:xfrm>
            <a:off x="669283" y="3568512"/>
            <a:ext cx="131445" cy="131445"/>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Oval 21">
            <a:extLst>
              <a:ext uri="{FF2B5EF4-FFF2-40B4-BE49-F238E27FC236}">
                <a16:creationId xmlns:a16="http://schemas.microsoft.com/office/drawing/2014/main" id="{31D13FAC-5741-49D6-99E9-E5F4C3105D9D}"/>
              </a:ext>
            </a:extLst>
          </p:cNvPr>
          <p:cNvSpPr/>
          <p:nvPr/>
        </p:nvSpPr>
        <p:spPr>
          <a:xfrm>
            <a:off x="1156963" y="2192775"/>
            <a:ext cx="131445" cy="13144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TextBox 22">
            <a:extLst>
              <a:ext uri="{FF2B5EF4-FFF2-40B4-BE49-F238E27FC236}">
                <a16:creationId xmlns:a16="http://schemas.microsoft.com/office/drawing/2014/main" id="{98ED269F-00A7-4F55-82C3-3B7C2B226752}"/>
              </a:ext>
            </a:extLst>
          </p:cNvPr>
          <p:cNvSpPr txBox="1"/>
          <p:nvPr/>
        </p:nvSpPr>
        <p:spPr>
          <a:xfrm>
            <a:off x="1347463" y="1822017"/>
            <a:ext cx="10096508" cy="4483022"/>
          </a:xfrm>
          <a:prstGeom prst="rect">
            <a:avLst/>
          </a:prstGeom>
          <a:noFill/>
        </p:spPr>
        <p:txBody>
          <a:bodyPr wrap="square" rtlCol="0">
            <a:spAutoFit/>
          </a:bodyPr>
          <a:lstStyle/>
          <a:p>
            <a:pPr>
              <a:lnSpc>
                <a:spcPct val="107000"/>
              </a:lnSpc>
              <a:spcAft>
                <a:spcPts val="800"/>
              </a:spcAft>
            </a:pPr>
            <a:r>
              <a:rPr lang="cy-GB" sz="2800" b="1" dirty="0">
                <a:latin typeface="Arial" panose="020B0604020202020204" pitchFamily="34" charset="0"/>
                <a:ea typeface="Calibri" panose="020F0502020204030204" pitchFamily="34" charset="0"/>
                <a:cs typeface="Times New Roman" panose="02020603050405020304" pitchFamily="18" charset="0"/>
              </a:rPr>
              <a:t>Mae gan ein hysgol ni </a:t>
            </a:r>
            <a:r>
              <a:rPr lang="cy-GB" sz="28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(rhowch rif) </a:t>
            </a:r>
            <a:r>
              <a:rPr lang="cy-GB" sz="2800" b="1" dirty="0">
                <a:latin typeface="Arial" panose="020B0604020202020204" pitchFamily="34" charset="0"/>
                <a:ea typeface="Calibri" panose="020F0502020204030204" pitchFamily="34" charset="0"/>
                <a:cs typeface="Times New Roman" panose="02020603050405020304" pitchFamily="18" charset="0"/>
              </a:rPr>
              <a:t>o blant milwyr ar y gofrestr, sy’n </a:t>
            </a:r>
            <a:r>
              <a:rPr lang="cy-GB" sz="28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(rhowch ganran) </a:t>
            </a:r>
            <a:r>
              <a:rPr lang="cy-GB" sz="2800" b="1" dirty="0">
                <a:latin typeface="Arial" panose="020B0604020202020204" pitchFamily="34" charset="0"/>
                <a:ea typeface="Calibri" panose="020F0502020204030204" pitchFamily="34" charset="0"/>
                <a:cs typeface="Times New Roman" panose="02020603050405020304" pitchFamily="18" charset="0"/>
              </a:rPr>
              <a:t>o’r disgyblion.</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b="1" dirty="0">
                <a:latin typeface="Arial" panose="020B0604020202020204" pitchFamily="34" charset="0"/>
                <a:ea typeface="Calibri" panose="020F0502020204030204" pitchFamily="34" charset="0"/>
                <a:cs typeface="Times New Roman" panose="02020603050405020304" pitchFamily="18" charset="0"/>
              </a:rPr>
              <a:t>Mae oddeutu 2000 o blant milwyr mewn cyfanswm o 400 o ysgolion yng Nghymru.</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Gall blant milwyr fod yn anodd eu canfod gan nad oed gofyniad statudol ar hyn o bryd i ysgolion ac awdurdodau lleol gofnodi’r wybodaeth hon yng Nghymru.</a:t>
            </a:r>
          </a:p>
          <a:p>
            <a:pPr>
              <a:lnSpc>
                <a:spcPct val="107000"/>
              </a:lnSpc>
              <a:spcAft>
                <a:spcPts val="80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b="1" dirty="0">
                <a:latin typeface="Arial" panose="020B0604020202020204" pitchFamily="34" charset="0"/>
                <a:ea typeface="Calibri" panose="020F0502020204030204" pitchFamily="34" charset="0"/>
                <a:cs typeface="Times New Roman" panose="02020603050405020304" pitchFamily="18" charset="0"/>
              </a:rPr>
              <a:t>Pethau i'w hystyried:</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Sut mae eich ysgol yn casglu data am blant milwyr?</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Sut defnyddir y wybodaeth hon i fonitro a chefnogi’r grŵp hwn o ddysgwyr?</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Beth all yr ysgol ei wneud i wella’r dull o ganfod plant milwyr?</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just"/>
            <a:endParaRPr lang="en-GB" dirty="0">
              <a:latin typeface="Arial" panose="020B0604020202020204" pitchFamily="34" charset="0"/>
              <a:ea typeface="Tahoma" panose="020B0604030504040204" pitchFamily="34" charset="0"/>
              <a:cs typeface="Arial" panose="020B0604020202020204" pitchFamily="34" charset="0"/>
            </a:endParaRPr>
          </a:p>
        </p:txBody>
      </p:sp>
      <p:sp>
        <p:nvSpPr>
          <p:cNvPr id="24" name="Oval 23">
            <a:extLst>
              <a:ext uri="{FF2B5EF4-FFF2-40B4-BE49-F238E27FC236}">
                <a16:creationId xmlns:a16="http://schemas.microsoft.com/office/drawing/2014/main" id="{B1D0027B-1BFA-4995-BE04-8AFE912337C2}"/>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971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A14354-070F-48B5-AC4F-A37E1008417C}"/>
              </a:ext>
            </a:extLst>
          </p:cNvPr>
          <p:cNvPicPr>
            <a:picLocks noChangeAspect="1"/>
          </p:cNvPicPr>
          <p:nvPr/>
        </p:nvPicPr>
        <p:blipFill>
          <a:blip r:embed="rId3"/>
          <a:stretch>
            <a:fillRect/>
          </a:stretch>
        </p:blipFill>
        <p:spPr>
          <a:xfrm>
            <a:off x="6031712" y="161898"/>
            <a:ext cx="5594349" cy="6573360"/>
          </a:xfrm>
          <a:prstGeom prst="rect">
            <a:avLst/>
          </a:prstGeom>
        </p:spPr>
      </p:pic>
      <p:sp>
        <p:nvSpPr>
          <p:cNvPr id="39" name="Rectangle: Rounded Corners 38">
            <a:extLst>
              <a:ext uri="{FF2B5EF4-FFF2-40B4-BE49-F238E27FC236}">
                <a16:creationId xmlns:a16="http://schemas.microsoft.com/office/drawing/2014/main" id="{F9E4AD3F-8B4A-48E7-BD0E-CE233AC556CB}"/>
              </a:ext>
            </a:extLst>
          </p:cNvPr>
          <p:cNvSpPr/>
          <p:nvPr/>
        </p:nvSpPr>
        <p:spPr>
          <a:xfrm>
            <a:off x="638175" y="243566"/>
            <a:ext cx="5594350" cy="1631380"/>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0" name="TextBox 39">
            <a:extLst>
              <a:ext uri="{FF2B5EF4-FFF2-40B4-BE49-F238E27FC236}">
                <a16:creationId xmlns:a16="http://schemas.microsoft.com/office/drawing/2014/main" id="{BD197F20-35AA-4E80-91EA-182678A2B70A}"/>
              </a:ext>
            </a:extLst>
          </p:cNvPr>
          <p:cNvSpPr txBox="1"/>
          <p:nvPr/>
        </p:nvSpPr>
        <p:spPr>
          <a:xfrm>
            <a:off x="838986" y="315112"/>
            <a:ext cx="5257014" cy="1446550"/>
          </a:xfrm>
          <a:prstGeom prst="rect">
            <a:avLst/>
          </a:prstGeom>
          <a:noFill/>
        </p:spPr>
        <p:txBody>
          <a:bodyPr wrap="square" rtlCol="0">
            <a:spAutoFit/>
          </a:bodyPr>
          <a:lstStyle/>
          <a:p>
            <a:pPr algn="ctr"/>
            <a:r>
              <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Y </a:t>
            </a:r>
            <a:r>
              <a:rPr lang="en-GB" sz="44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Lluoedd</a:t>
            </a:r>
            <a:r>
              <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 </a:t>
            </a:r>
            <a:r>
              <a:rPr lang="en-GB" sz="44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Arfog</a:t>
            </a:r>
            <a:r>
              <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 </a:t>
            </a:r>
            <a:r>
              <a:rPr lang="en-GB" sz="44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yng</a:t>
            </a:r>
            <a:r>
              <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 </a:t>
            </a:r>
            <a:r>
              <a:rPr lang="en-GB" sz="44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Nghymru</a:t>
            </a:r>
            <a:r>
              <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 </a:t>
            </a:r>
            <a:endParaRPr lang="en-GB" sz="4400" dirty="0">
              <a:solidFill>
                <a:schemeClr val="bg1"/>
              </a:solidFill>
              <a:latin typeface="Arial Rounded MT Bold" panose="020F070403050403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CBA61F5E-0D50-4B84-B026-9F9DBE42AF8B}"/>
              </a:ext>
            </a:extLst>
          </p:cNvPr>
          <p:cNvPicPr>
            <a:picLocks noChangeAspect="1"/>
          </p:cNvPicPr>
          <p:nvPr/>
        </p:nvPicPr>
        <p:blipFill>
          <a:blip r:embed="rId4"/>
          <a:stretch>
            <a:fillRect/>
          </a:stretch>
        </p:blipFill>
        <p:spPr>
          <a:xfrm>
            <a:off x="247650" y="1952470"/>
            <a:ext cx="7042150" cy="2454430"/>
          </a:xfrm>
          <a:prstGeom prst="rect">
            <a:avLst/>
          </a:prstGeom>
        </p:spPr>
      </p:pic>
      <p:sp>
        <p:nvSpPr>
          <p:cNvPr id="10" name="TextBox 9">
            <a:extLst>
              <a:ext uri="{FF2B5EF4-FFF2-40B4-BE49-F238E27FC236}">
                <a16:creationId xmlns:a16="http://schemas.microsoft.com/office/drawing/2014/main" id="{86EA7B77-1849-4924-8101-175441AF945B}"/>
              </a:ext>
            </a:extLst>
          </p:cNvPr>
          <p:cNvSpPr txBox="1"/>
          <p:nvPr/>
        </p:nvSpPr>
        <p:spPr>
          <a:xfrm>
            <a:off x="507861" y="4830030"/>
            <a:ext cx="5502344" cy="1657377"/>
          </a:xfrm>
          <a:prstGeom prst="rect">
            <a:avLst/>
          </a:prstGeom>
          <a:noFill/>
        </p:spPr>
        <p:txBody>
          <a:bodyPr wrap="square" rtlCol="0">
            <a:spAutoFit/>
          </a:bodyPr>
          <a:lstStyle/>
          <a:p>
            <a:pPr>
              <a:lnSpc>
                <a:spcPct val="107000"/>
              </a:lnSpc>
              <a:spcAft>
                <a:spcPts val="800"/>
              </a:spcAft>
            </a:pPr>
            <a:r>
              <a:rPr lang="cy-GB" dirty="0">
                <a:latin typeface="Arial" panose="020B0604020202020204" pitchFamily="34" charset="0"/>
                <a:ea typeface="Calibri" panose="020F0502020204030204" pitchFamily="34" charset="0"/>
                <a:cs typeface="Times New Roman" panose="02020603050405020304" pitchFamily="18" charset="0"/>
              </a:rPr>
              <a:t>Mae personél gwasanaeth o’r tri gwasanaeth wedi’u lleoli mewn lleoliadau gwahanol ar draws Cymru, ac mae milwyr wrth gefn a chyn-filwyr/cyn bersonél gwasanaeth hefyd.</a:t>
            </a:r>
            <a:endParaRPr lang="en-GB" dirty="0">
              <a:latin typeface="Calibri" panose="020F0502020204030204" pitchFamily="34" charset="0"/>
              <a:ea typeface="Calibri" panose="020F0502020204030204" pitchFamily="34" charset="0"/>
              <a:cs typeface="Times New Roman" panose="02020603050405020304" pitchFamily="18" charset="0"/>
            </a:endParaRPr>
          </a:p>
          <a:p>
            <a:endParaRPr lang="en-GB" dirty="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2388A01A-DC9A-4E16-AE8C-E7D1558B8725}"/>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7776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pic>
        <p:nvPicPr>
          <p:cNvPr id="7" name="Picture 6">
            <a:extLst>
              <a:ext uri="{FF2B5EF4-FFF2-40B4-BE49-F238E27FC236}">
                <a16:creationId xmlns:a16="http://schemas.microsoft.com/office/drawing/2014/main" id="{4D113326-A0D3-43F2-9903-1E83CEEAEAC3}"/>
              </a:ext>
            </a:extLst>
          </p:cNvPr>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300" y="5518141"/>
            <a:ext cx="1093839" cy="1166822"/>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16682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570AFD94-889A-4C02-B9F5-E8303E0AE1A0}"/>
              </a:ext>
            </a:extLst>
          </p:cNvPr>
          <p:cNvSpPr txBox="1"/>
          <p:nvPr/>
        </p:nvSpPr>
        <p:spPr>
          <a:xfrm>
            <a:off x="838986" y="397022"/>
            <a:ext cx="10483063" cy="769441"/>
          </a:xfrm>
          <a:prstGeom prst="rect">
            <a:avLst/>
          </a:prstGeom>
          <a:noFill/>
        </p:spPr>
        <p:txBody>
          <a:bodyPr wrap="square" rtlCol="0">
            <a:spAutoFit/>
          </a:bodyPr>
          <a:lstStyle/>
          <a:p>
            <a:pPr algn="ctr"/>
            <a:r>
              <a:rPr lang="en-GB" sz="44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Cymuned</a:t>
            </a:r>
            <a:r>
              <a:rPr lang="en-GB" sz="4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 y Tri </a:t>
            </a:r>
            <a:r>
              <a:rPr lang="en-GB" sz="44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Gwasanaeth</a:t>
            </a:r>
            <a:endParaRPr lang="en-GB" sz="4400" dirty="0">
              <a:solidFill>
                <a:schemeClr val="bg1"/>
              </a:solidFill>
              <a:latin typeface="Arial Rounded MT Bold" panose="020F0704030504030204" pitchFamily="34" charset="0"/>
              <a:ea typeface="Tahoma" panose="020B0604030504040204" pitchFamily="34" charset="0"/>
              <a:cs typeface="Tahoma" panose="020B0604030504040204" pitchFamily="34" charset="0"/>
            </a:endParaRPr>
          </a:p>
        </p:txBody>
      </p:sp>
      <p:pic>
        <p:nvPicPr>
          <p:cNvPr id="23" name="Picture 22">
            <a:extLst>
              <a:ext uri="{FF2B5EF4-FFF2-40B4-BE49-F238E27FC236}">
                <a16:creationId xmlns:a16="http://schemas.microsoft.com/office/drawing/2014/main" id="{78E82BE8-82E1-468B-99C4-68721005BA4B}"/>
              </a:ext>
            </a:extLst>
          </p:cNvPr>
          <p:cNvPicPr/>
          <p:nvPr/>
        </p:nvPicPr>
        <p:blipFill>
          <a:blip r:embed="rId5"/>
          <a:stretch>
            <a:fillRect/>
          </a:stretch>
        </p:blipFill>
        <p:spPr>
          <a:xfrm>
            <a:off x="1197198" y="1891250"/>
            <a:ext cx="2341914" cy="2627157"/>
          </a:xfrm>
          <a:prstGeom prst="rect">
            <a:avLst/>
          </a:prstGeom>
        </p:spPr>
      </p:pic>
      <p:sp>
        <p:nvSpPr>
          <p:cNvPr id="2" name="Rectangle 1">
            <a:extLst>
              <a:ext uri="{FF2B5EF4-FFF2-40B4-BE49-F238E27FC236}">
                <a16:creationId xmlns:a16="http://schemas.microsoft.com/office/drawing/2014/main" id="{49207558-17E7-463A-B262-21501073EC0F}"/>
              </a:ext>
            </a:extLst>
          </p:cNvPr>
          <p:cNvSpPr/>
          <p:nvPr/>
        </p:nvSpPr>
        <p:spPr>
          <a:xfrm>
            <a:off x="838986" y="4673600"/>
            <a:ext cx="2855351" cy="1084015"/>
          </a:xfrm>
          <a:prstGeom prst="rect">
            <a:avLst/>
          </a:prstGeom>
        </p:spPr>
        <p:txBody>
          <a:bodyPr wrap="square">
            <a:spAutoFit/>
          </a:bodyPr>
          <a:lstStyle/>
          <a:p>
            <a:pPr>
              <a:lnSpc>
                <a:spcPct val="107000"/>
              </a:lnSpc>
              <a:spcAft>
                <a:spcPts val="800"/>
              </a:spcAft>
            </a:pPr>
            <a:r>
              <a:rPr lang="cy-GB" b="1" dirty="0">
                <a:latin typeface="Arial" panose="020B0604020202020204" pitchFamily="34" charset="0"/>
                <a:ea typeface="Calibri" panose="020F0502020204030204" pitchFamily="34" charset="0"/>
                <a:cs typeface="Times New Roman" panose="02020603050405020304" pitchFamily="18" charset="0"/>
              </a:rPr>
              <a:t>Y Llynges Frenhinol / Môr-Filwyr Brenhinol</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endParaRPr lang="en-GB" b="1" dirty="0">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26B73B09-2D90-4F7F-ABF8-ECC5CEEB2DBB}"/>
              </a:ext>
            </a:extLst>
          </p:cNvPr>
          <p:cNvPicPr/>
          <p:nvPr/>
        </p:nvPicPr>
        <p:blipFill rotWithShape="1">
          <a:blip r:embed="rId6"/>
          <a:srcRect l="11333" t="15334" r="12000" b="13667"/>
          <a:stretch/>
        </p:blipFill>
        <p:spPr bwMode="auto">
          <a:xfrm>
            <a:off x="4775729" y="1996400"/>
            <a:ext cx="2609575" cy="2416858"/>
          </a:xfrm>
          <a:prstGeom prst="rect">
            <a:avLst/>
          </a:prstGeom>
          <a:ln>
            <a:noFill/>
          </a:ln>
          <a:extLst>
            <a:ext uri="{53640926-AAD7-44D8-BBD7-CCE9431645EC}">
              <a14:shadowObscured xmlns:a14="http://schemas.microsoft.com/office/drawing/2010/main"/>
            </a:ext>
          </a:extLst>
        </p:spPr>
      </p:pic>
      <p:sp>
        <p:nvSpPr>
          <p:cNvPr id="25" name="Rectangle 24">
            <a:extLst>
              <a:ext uri="{FF2B5EF4-FFF2-40B4-BE49-F238E27FC236}">
                <a16:creationId xmlns:a16="http://schemas.microsoft.com/office/drawing/2014/main" id="{B6ABD662-7DB5-40B0-8DAE-456E570A227E}"/>
              </a:ext>
            </a:extLst>
          </p:cNvPr>
          <p:cNvSpPr/>
          <p:nvPr/>
        </p:nvSpPr>
        <p:spPr>
          <a:xfrm>
            <a:off x="5299983" y="4666734"/>
            <a:ext cx="2347759" cy="787652"/>
          </a:xfrm>
          <a:prstGeom prst="rect">
            <a:avLst/>
          </a:prstGeom>
        </p:spPr>
        <p:txBody>
          <a:bodyPr wrap="none">
            <a:spAutoFit/>
          </a:bodyPr>
          <a:lstStyle/>
          <a:p>
            <a:pPr>
              <a:lnSpc>
                <a:spcPct val="107000"/>
              </a:lnSpc>
              <a:spcAft>
                <a:spcPts val="800"/>
              </a:spcAft>
            </a:pPr>
            <a:r>
              <a:rPr lang="cy-GB" b="1" dirty="0">
                <a:latin typeface="Arial" panose="020B0604020202020204" pitchFamily="34" charset="0"/>
                <a:ea typeface="Calibri" panose="020F0502020204030204" pitchFamily="34" charset="0"/>
                <a:cs typeface="Times New Roman" panose="02020603050405020304" pitchFamily="18" charset="0"/>
              </a:rPr>
              <a:t>Y Fyddin Brydeinig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endParaRPr lang="en-GB" b="1" dirty="0">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16B28707-B285-4B84-8A1E-B1C7DB8D2D56}"/>
              </a:ext>
            </a:extLst>
          </p:cNvPr>
          <p:cNvSpPr/>
          <p:nvPr/>
        </p:nvSpPr>
        <p:spPr>
          <a:xfrm>
            <a:off x="8466697" y="4666734"/>
            <a:ext cx="3082960" cy="787652"/>
          </a:xfrm>
          <a:prstGeom prst="rect">
            <a:avLst/>
          </a:prstGeom>
        </p:spPr>
        <p:txBody>
          <a:bodyPr wrap="none">
            <a:spAutoFit/>
          </a:bodyPr>
          <a:lstStyle/>
          <a:p>
            <a:pPr>
              <a:lnSpc>
                <a:spcPct val="107000"/>
              </a:lnSpc>
              <a:spcAft>
                <a:spcPts val="800"/>
              </a:spcAft>
            </a:pPr>
            <a:r>
              <a:rPr lang="cy-GB" b="1" dirty="0">
                <a:latin typeface="Arial" panose="020B0604020202020204" pitchFamily="34" charset="0"/>
                <a:ea typeface="Calibri" panose="020F0502020204030204" pitchFamily="34" charset="0"/>
                <a:cs typeface="Times New Roman" panose="02020603050405020304" pitchFamily="18" charset="0"/>
              </a:rPr>
              <a:t>Yr Awyrlu Brenhinol (RAF)</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endParaRPr lang="en-GB" b="1" dirty="0">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3DF6C0B9-470A-4C41-9BCA-17C10FCA0750}"/>
              </a:ext>
            </a:extLst>
          </p:cNvPr>
          <p:cNvPicPr/>
          <p:nvPr/>
        </p:nvPicPr>
        <p:blipFill rotWithShape="1">
          <a:blip r:embed="rId7"/>
          <a:srcRect t="10797" b="16692"/>
          <a:stretch/>
        </p:blipFill>
        <p:spPr bwMode="auto">
          <a:xfrm>
            <a:off x="7918810" y="2515559"/>
            <a:ext cx="3669940" cy="1666984"/>
          </a:xfrm>
          <a:prstGeom prst="rect">
            <a:avLst/>
          </a:prstGeom>
          <a:ln>
            <a:noFill/>
          </a:ln>
          <a:extLst>
            <a:ext uri="{53640926-AAD7-44D8-BBD7-CCE9431645EC}">
              <a14:shadowObscured xmlns:a14="http://schemas.microsoft.com/office/drawing/2010/main"/>
            </a:ext>
          </a:extLst>
        </p:spPr>
      </p:pic>
      <p:sp>
        <p:nvSpPr>
          <p:cNvPr id="12" name="Oval 11">
            <a:extLst>
              <a:ext uri="{FF2B5EF4-FFF2-40B4-BE49-F238E27FC236}">
                <a16:creationId xmlns:a16="http://schemas.microsoft.com/office/drawing/2014/main" id="{ACC1FEE3-61B8-4445-93DA-20D4BFE753FA}"/>
              </a:ext>
            </a:extLst>
          </p:cNvPr>
          <p:cNvSpPr/>
          <p:nvPr/>
        </p:nvSpPr>
        <p:spPr>
          <a:xfrm>
            <a:off x="11728004" y="182547"/>
            <a:ext cx="275135" cy="27513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7501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customXsn xmlns="http://schemas.microsoft.com/office/2006/metadata/customXsn">
  <xsnLocation/>
  <cached>True</cached>
  <openByDefault>True</openByDefault>
  <xsnScope/>
</customXsn>
</file>

<file path=customXml/item4.xml><?xml version="1.0" encoding="utf-8"?>
<ct:contentTypeSchema xmlns:ct="http://schemas.microsoft.com/office/2006/metadata/contentType" xmlns:ma="http://schemas.microsoft.com/office/2006/metadata/properties/metaAttributes" ct:_="" ma:_="" ma:contentTypeName="Document" ma:contentTypeID="0x010100AFB786D7336472479ABB233B2925BE16" ma:contentTypeVersion="16" ma:contentTypeDescription="Create a new document." ma:contentTypeScope="" ma:versionID="378eee2029e228b2816910156c63f592">
  <xsd:schema xmlns:xsd="http://www.w3.org/2001/XMLSchema" xmlns:xs="http://www.w3.org/2001/XMLSchema" xmlns:p="http://schemas.microsoft.com/office/2006/metadata/properties" xmlns:ns2="decf5c3d-9e5e-4f3d-8eef-3e1775cde88e" xmlns:ns3="6c50f7f4-66d8-485e-84df-f704837f8ff2" xmlns:ns4="eca4ff73-c206-4deb-a939-ffdc036f0cc5" targetNamespace="http://schemas.microsoft.com/office/2006/metadata/properties" ma:root="true" ma:fieldsID="e15b6d306676155c9b95c47d1c5ac32a" ns2:_="" ns3:_="" ns4:_="">
    <xsd:import namespace="decf5c3d-9e5e-4f3d-8eef-3e1775cde88e"/>
    <xsd:import namespace="6c50f7f4-66d8-485e-84df-f704837f8ff2"/>
    <xsd:import namespace="eca4ff73-c206-4deb-a939-ffdc036f0cc5"/>
    <xsd:element name="properties">
      <xsd:complexType>
        <xsd:sequence>
          <xsd:element name="documentManagement">
            <xsd:complexType>
              <xsd:all>
                <xsd:element ref="ns2:SharedWithUsers" minOccurs="0"/>
                <xsd:element ref="ns2:SharingHintHash" minOccurs="0"/>
                <xsd:element ref="ns2:SharedWithDetails"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cf5c3d-9e5e-4f3d-8eef-3e1775cde88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c50f7f4-66d8-485e-84df-f704837f8ff2" elementFormDefault="qualified">
    <xsd:import namespace="http://schemas.microsoft.com/office/2006/documentManagement/types"/>
    <xsd:import namespace="http://schemas.microsoft.com/office/infopath/2007/PartnerControls"/>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ca4ff73-c206-4deb-a939-ffdc036f0cc5"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70A173-02FD-4EB7-AFC2-1A7AA3C8485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9C76EC8-02C0-480D-9C82-9EFB90876EF5}">
  <ds:schemaRefs>
    <ds:schemaRef ds:uri="http://schemas.microsoft.com/sharepoint/v3/contenttype/forms"/>
  </ds:schemaRefs>
</ds:datastoreItem>
</file>

<file path=customXml/itemProps3.xml><?xml version="1.0" encoding="utf-8"?>
<ds:datastoreItem xmlns:ds="http://schemas.openxmlformats.org/officeDocument/2006/customXml" ds:itemID="{61DE0D98-FC06-429A-B100-3CCC07C0DBD8}">
  <ds:schemaRefs>
    <ds:schemaRef ds:uri="http://schemas.microsoft.com/office/2006/metadata/customXsn"/>
  </ds:schemaRefs>
</ds:datastoreItem>
</file>

<file path=customXml/itemProps4.xml><?xml version="1.0" encoding="utf-8"?>
<ds:datastoreItem xmlns:ds="http://schemas.openxmlformats.org/officeDocument/2006/customXml" ds:itemID="{7D453C9B-D158-4C89-B060-6490658BA5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cf5c3d-9e5e-4f3d-8eef-3e1775cde88e"/>
    <ds:schemaRef ds:uri="6c50f7f4-66d8-485e-84df-f704837f8ff2"/>
    <ds:schemaRef ds:uri="eca4ff73-c206-4deb-a939-ffdc036f0c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855</TotalTime>
  <Words>3689</Words>
  <Application>Microsoft Office PowerPoint</Application>
  <PresentationFormat>Widescreen</PresentationFormat>
  <Paragraphs>302</Paragraphs>
  <Slides>30</Slides>
  <Notes>30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Arial Rounded MT Bold</vt:lpstr>
      <vt:lpstr>Calibri</vt:lpstr>
      <vt:lpstr>Calibri Light</vt:lpstr>
      <vt:lpstr>Helvetica Neue</vt:lpstr>
      <vt:lpstr>Symbol</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Court</dc:creator>
  <cp:lastModifiedBy>Millie Taylor</cp:lastModifiedBy>
  <cp:revision>25</cp:revision>
  <dcterms:created xsi:type="dcterms:W3CDTF">2019-10-10T09:31:24Z</dcterms:created>
  <dcterms:modified xsi:type="dcterms:W3CDTF">2020-07-09T15:08:22Z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0x010100AFB786D7336472479ABB233B2925BE16</vt:lpwstr>
  </property>
  <property fmtid="{D5CDD505-2E9C-101B-9397-08002B2CF9AE}" pid="3" name="SW-DOC-ID">
    <vt:lpwstr>b51237a5eb8346e78a3c52cb429b7af3</vt:lpwstr>
  </property>
  <property fmtid="{D5CDD505-2E9C-101B-9397-08002B2CF9AE}" pid="4" name="SW-CLASSIFICATION-ID">
    <vt:lpwstr>OfficialLabel</vt:lpwstr>
  </property>
  <property fmtid="{D5CDD505-2E9C-101B-9397-08002B2CF9AE}" pid="5" name="SW-CLASSIFIED-BY">
    <vt:lpwstr>nia.eleni.jones@conwy.gov.uk</vt:lpwstr>
  </property>
  <property fmtid="{D5CDD505-2E9C-101B-9397-08002B2CF9AE}" pid="6" name="SW-CLASSIFICATION-DATE">
    <vt:lpwstr>2020-03-16T12:08:31.9393631Z</vt:lpwstr>
  </property>
  <property fmtid="{D5CDD505-2E9C-101B-9397-08002B2CF9AE}" pid="7" name="SW-META-DATA">
    <vt:lpwstr>!!!EGSTAMP:6153e670-182e-4ac4-86db-6bc520f0a05b:OfficialLabel;S=0;DESCRIPTION=Non-Sensitive!!!</vt:lpwstr>
  </property>
  <property fmtid="{D5CDD505-2E9C-101B-9397-08002B2CF9AE}" pid="8" name="SW-CLASSIFY-HEADER">
    <vt:lpwstr/>
  </property>
  <property fmtid="{D5CDD505-2E9C-101B-9397-08002B2CF9AE}" pid="9" name="SW-CLASSIFY-FOOTER">
    <vt:lpwstr/>
  </property>
  <property fmtid="{D5CDD505-2E9C-101B-9397-08002B2CF9AE}" pid="10" name="SW-CLASSIFY-WATERMARK">
    <vt:lpwstr/>
  </property>
</Properties>
</file>